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1" r:id="rId4"/>
    <p:sldId id="256" r:id="rId5"/>
    <p:sldId id="257" r:id="rId6"/>
    <p:sldId id="258" r:id="rId7"/>
    <p:sldId id="259" r:id="rId8"/>
    <p:sldId id="263"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9" d="100"/>
          <a:sy n="79" d="100"/>
        </p:scale>
        <p:origin x="11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0EC8F1CE-A221-4D57-A24A-5B3AFA72E0E3}"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118439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0EC8F1CE-A221-4D57-A24A-5B3AFA72E0E3}"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273341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0EC8F1CE-A221-4D57-A24A-5B3AFA72E0E3}"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76902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0EC8F1CE-A221-4D57-A24A-5B3AFA72E0E3}"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342657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C8F1CE-A221-4D57-A24A-5B3AFA72E0E3}"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172114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0EC8F1CE-A221-4D57-A24A-5B3AFA72E0E3}" type="datetimeFigureOut">
              <a:rPr lang="sv-SE" smtClean="0"/>
              <a:t>2019-03-10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247074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0EC8F1CE-A221-4D57-A24A-5B3AFA72E0E3}" type="datetimeFigureOut">
              <a:rPr lang="sv-SE" smtClean="0"/>
              <a:t>2019-03-10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132360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0EC8F1CE-A221-4D57-A24A-5B3AFA72E0E3}" type="datetimeFigureOut">
              <a:rPr lang="sv-SE" smtClean="0"/>
              <a:t>2019-03-10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292373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8F1CE-A221-4D57-A24A-5B3AFA72E0E3}" type="datetimeFigureOut">
              <a:rPr lang="sv-SE" smtClean="0"/>
              <a:t>2019-03-10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256846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C8F1CE-A221-4D57-A24A-5B3AFA72E0E3}" type="datetimeFigureOut">
              <a:rPr lang="sv-SE" smtClean="0"/>
              <a:t>2019-03-10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165737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C8F1CE-A221-4D57-A24A-5B3AFA72E0E3}" type="datetimeFigureOut">
              <a:rPr lang="sv-SE" smtClean="0"/>
              <a:t>2019-03-10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DEF3185-1579-4F90-9D00-F588B201F49C}" type="slidenum">
              <a:rPr lang="sv-SE" smtClean="0"/>
              <a:t>‹#›</a:t>
            </a:fld>
            <a:endParaRPr lang="sv-SE"/>
          </a:p>
        </p:txBody>
      </p:sp>
    </p:spTree>
    <p:extLst>
      <p:ext uri="{BB962C8B-B14F-4D97-AF65-F5344CB8AC3E}">
        <p14:creationId xmlns:p14="http://schemas.microsoft.com/office/powerpoint/2010/main" val="38832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8F1CE-A221-4D57-A24A-5B3AFA72E0E3}" type="datetimeFigureOut">
              <a:rPr lang="sv-SE" smtClean="0"/>
              <a:t>2019-03-10</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F3185-1579-4F90-9D00-F588B201F49C}" type="slidenum">
              <a:rPr lang="sv-SE" smtClean="0"/>
              <a:t>‹#›</a:t>
            </a:fld>
            <a:endParaRPr lang="sv-SE"/>
          </a:p>
        </p:txBody>
      </p:sp>
    </p:spTree>
    <p:extLst>
      <p:ext uri="{BB962C8B-B14F-4D97-AF65-F5344CB8AC3E}">
        <p14:creationId xmlns:p14="http://schemas.microsoft.com/office/powerpoint/2010/main" val="84154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t>
            </a:r>
            <a:r>
              <a:rPr lang="en-US" dirty="0"/>
              <a:t>learning environments </a:t>
            </a:r>
            <a:r>
              <a:rPr lang="en-US" dirty="0" smtClean="0"/>
              <a:t>- Reflections</a:t>
            </a:r>
            <a:endParaRPr lang="sv-SE" dirty="0"/>
          </a:p>
        </p:txBody>
      </p:sp>
      <p:sp>
        <p:nvSpPr>
          <p:cNvPr id="3" name="Content Placeholder 2"/>
          <p:cNvSpPr>
            <a:spLocks noGrp="1"/>
          </p:cNvSpPr>
          <p:nvPr>
            <p:ph idx="1"/>
          </p:nvPr>
        </p:nvSpPr>
        <p:spPr>
          <a:xfrm>
            <a:off x="6822333" y="2084942"/>
            <a:ext cx="5369667" cy="4351338"/>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While there is a tendency to focus on </a:t>
            </a:r>
            <a:r>
              <a:rPr lang="en-US" sz="2200" dirty="0" smtClean="0">
                <a:latin typeface="Times New Roman" panose="02020603050405020304" pitchFamily="18" charset="0"/>
                <a:cs typeface="Times New Roman" panose="02020603050405020304" pitchFamily="18" charset="0"/>
              </a:rPr>
              <a:t>either physical</a:t>
            </a:r>
            <a:r>
              <a:rPr lang="en-US" sz="2200" dirty="0">
                <a:latin typeface="Times New Roman" panose="02020603050405020304" pitchFamily="18" charset="0"/>
                <a:cs typeface="Times New Roman" panose="02020603050405020304" pitchFamily="18" charset="0"/>
              </a:rPr>
              <a:t> institutional learning environments (such as classrooms, lecture theatres and labs), or on the technologies used to </a:t>
            </a:r>
            <a:r>
              <a:rPr lang="en-US" sz="2200" dirty="0" err="1">
                <a:latin typeface="Times New Roman" panose="02020603050405020304" pitchFamily="18" charset="0"/>
                <a:cs typeface="Times New Roman" panose="02020603050405020304" pitchFamily="18" charset="0"/>
              </a:rPr>
              <a:t>to</a:t>
            </a:r>
            <a:r>
              <a:rPr lang="en-US" sz="2200" dirty="0">
                <a:latin typeface="Times New Roman" panose="02020603050405020304" pitchFamily="18" charset="0"/>
                <a:cs typeface="Times New Roman" panose="02020603050405020304" pitchFamily="18" charset="0"/>
              </a:rPr>
              <a:t> create online personal learning environments (PLEs), </a:t>
            </a:r>
            <a:r>
              <a:rPr lang="en-US" sz="2200" dirty="0">
                <a:solidFill>
                  <a:srgbClr val="FF0000"/>
                </a:solidFill>
                <a:latin typeface="Times New Roman" panose="02020603050405020304" pitchFamily="18" charset="0"/>
                <a:cs typeface="Times New Roman" panose="02020603050405020304" pitchFamily="18" charset="0"/>
              </a:rPr>
              <a:t>learning environments are broader than just these physical components</a:t>
            </a:r>
            <a:r>
              <a:rPr lang="en-US" sz="2200" dirty="0" smtClean="0">
                <a:latin typeface="Times New Roman" panose="02020603050405020304" pitchFamily="18" charset="0"/>
                <a:cs typeface="Times New Roman" panose="02020603050405020304" pitchFamily="18" charset="0"/>
              </a:rPr>
              <a:t>. </a:t>
            </a:r>
          </a:p>
          <a:p>
            <a:pPr marL="0" indent="0">
              <a:buNone/>
            </a:pPr>
            <a:endParaRPr lang="sv-SE" b="1" dirty="0" smtClean="0"/>
          </a:p>
          <a:p>
            <a:pPr marL="0" indent="0">
              <a:buNone/>
            </a:pPr>
            <a:r>
              <a:rPr lang="sv-SE" sz="1500" dirty="0" smtClean="0"/>
              <a:t>Bates</a:t>
            </a:r>
            <a:r>
              <a:rPr lang="sv-SE" sz="1500" dirty="0"/>
              <a:t>, A. W. (2015). </a:t>
            </a:r>
            <a:r>
              <a:rPr lang="sv-SE" sz="1500" dirty="0" err="1"/>
              <a:t>Teaching</a:t>
            </a:r>
            <a:r>
              <a:rPr lang="sv-SE" sz="1500" dirty="0"/>
              <a:t> in a Digital Age. Read Appendix 1: </a:t>
            </a:r>
            <a:r>
              <a:rPr lang="sv-SE" sz="1500" dirty="0" err="1"/>
              <a:t>Building</a:t>
            </a:r>
            <a:r>
              <a:rPr lang="sv-SE" sz="1500" dirty="0"/>
              <a:t> an </a:t>
            </a:r>
            <a:r>
              <a:rPr lang="sv-SE" sz="1500" dirty="0" err="1"/>
              <a:t>effective</a:t>
            </a:r>
            <a:r>
              <a:rPr lang="sv-SE" sz="1500" dirty="0"/>
              <a:t> </a:t>
            </a:r>
            <a:r>
              <a:rPr lang="sv-SE" sz="1500" dirty="0" err="1"/>
              <a:t>learning</a:t>
            </a:r>
            <a:r>
              <a:rPr lang="sv-SE" sz="1500" dirty="0"/>
              <a:t> </a:t>
            </a:r>
            <a:r>
              <a:rPr lang="sv-SE" sz="1500" dirty="0" err="1"/>
              <a:t>environment</a:t>
            </a:r>
            <a:r>
              <a:rPr lang="sv-SE" sz="1500" dirty="0"/>
              <a:t>. </a:t>
            </a:r>
            <a:r>
              <a:rPr lang="sv-SE" sz="1500" u="sng" dirty="0"/>
              <a:t>https://opentextbc.ca/teachinginadigitalage/chapter/5-2-what-is-a-learning-environment/)</a:t>
            </a:r>
            <a:endParaRPr lang="sv-SE" sz="1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84942"/>
            <a:ext cx="6536987" cy="3677055"/>
          </a:xfrm>
          <a:prstGeom prst="rect">
            <a:avLst/>
          </a:prstGeom>
        </p:spPr>
      </p:pic>
    </p:spTree>
    <p:extLst>
      <p:ext uri="{BB962C8B-B14F-4D97-AF65-F5344CB8AC3E}">
        <p14:creationId xmlns:p14="http://schemas.microsoft.com/office/powerpoint/2010/main" val="4200030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273" y="117691"/>
            <a:ext cx="10515600" cy="6024726"/>
          </a:xfrm>
          <a:prstGeom prst="rect">
            <a:avLst/>
          </a:prstGeom>
        </p:spPr>
        <p:txBody>
          <a:bodyPr wrap="square">
            <a:spAutoFit/>
          </a:bodyPr>
          <a:lstStyle/>
          <a:p>
            <a:r>
              <a:rPr lang="en-US" sz="1750" dirty="0" smtClean="0"/>
              <a:t>Summary </a:t>
            </a:r>
          </a:p>
          <a:p>
            <a:r>
              <a:rPr lang="en-US" sz="1750" dirty="0" smtClean="0"/>
              <a:t>This </a:t>
            </a:r>
            <a:r>
              <a:rPr lang="en-US" sz="1750" dirty="0"/>
              <a:t>chapter set out to clarify the nature of formal learning as a basis from which to improve the way we design teaching. There are clear stakeholder views on the aims of formal education and the nature of the learning to be done. We have explored a range of views to define the scope of what the following chapters must cover. To summarize, over the past decade or so, there has been a developing consensus about the nature of formal learning: </a:t>
            </a:r>
            <a:endParaRPr lang="en-US" sz="1750" dirty="0" smtClean="0"/>
          </a:p>
          <a:p>
            <a:endParaRPr lang="en-US" sz="1750" dirty="0" smtClean="0"/>
          </a:p>
          <a:p>
            <a:r>
              <a:rPr lang="en-US" sz="1750" dirty="0" smtClean="0"/>
              <a:t>• </a:t>
            </a:r>
            <a:r>
              <a:rPr lang="en-US" sz="1750" dirty="0"/>
              <a:t>For the educational establishment: formal learning is not just about the detailed understanding of systems of ideas and explanations of the natural and social world that a traditional curriculum offers. </a:t>
            </a:r>
            <a:r>
              <a:rPr lang="en-US" sz="1750" dirty="0">
                <a:solidFill>
                  <a:srgbClr val="FF0000"/>
                </a:solidFill>
              </a:rPr>
              <a:t>It embraces equally the high-level cognitive skills that the knowledge society requires of its professional workforce. </a:t>
            </a:r>
            <a:endParaRPr lang="en-US" sz="1750" dirty="0" smtClean="0">
              <a:solidFill>
                <a:srgbClr val="FF0000"/>
              </a:solidFill>
            </a:endParaRPr>
          </a:p>
          <a:p>
            <a:endParaRPr lang="en-US" sz="1750" dirty="0" smtClean="0">
              <a:solidFill>
                <a:srgbClr val="FF0000"/>
              </a:solidFill>
            </a:endParaRPr>
          </a:p>
          <a:p>
            <a:r>
              <a:rPr lang="en-US" sz="1750" dirty="0" smtClean="0"/>
              <a:t>• </a:t>
            </a:r>
            <a:r>
              <a:rPr lang="en-US" sz="1750" dirty="0"/>
              <a:t>From the point of view of the workplace: </a:t>
            </a:r>
            <a:r>
              <a:rPr lang="en-US" sz="1750" dirty="0">
                <a:solidFill>
                  <a:srgbClr val="FF0000"/>
                </a:solidFill>
              </a:rPr>
              <a:t>fostering high-level generic cognitive skills is more important than the </a:t>
            </a:r>
            <a:r>
              <a:rPr lang="en-US" sz="1750" dirty="0" smtClean="0">
                <a:solidFill>
                  <a:srgbClr val="FF0000"/>
                </a:solidFill>
              </a:rPr>
              <a:t>specific </a:t>
            </a:r>
            <a:r>
              <a:rPr lang="en-US" sz="1750" dirty="0">
                <a:solidFill>
                  <a:srgbClr val="FF0000"/>
                </a:solidFill>
              </a:rPr>
              <a:t>knowledge base for many professional areas</a:t>
            </a:r>
            <a:r>
              <a:rPr lang="en-US" sz="1750" dirty="0"/>
              <a:t>. There is a tension to be resolved between the specialized development of </a:t>
            </a:r>
            <a:r>
              <a:rPr lang="en-US" sz="1750" dirty="0" smtClean="0"/>
              <a:t>codified </a:t>
            </a:r>
            <a:r>
              <a:rPr lang="en-US" sz="1750" dirty="0"/>
              <a:t>knowledge in a discipline and the broader workplace demand for generic cognitive skills. </a:t>
            </a:r>
            <a:endParaRPr lang="en-US" sz="1750" dirty="0" smtClean="0"/>
          </a:p>
          <a:p>
            <a:endParaRPr lang="en-US" sz="1750" dirty="0" smtClean="0"/>
          </a:p>
          <a:p>
            <a:r>
              <a:rPr lang="en-US" sz="1750" dirty="0" smtClean="0"/>
              <a:t>• </a:t>
            </a:r>
            <a:r>
              <a:rPr lang="en-US" sz="1750" dirty="0"/>
              <a:t>From the educational theorists’ point of view: we need a careful balance of </a:t>
            </a:r>
            <a:r>
              <a:rPr lang="en-US" sz="1750" dirty="0">
                <a:solidFill>
                  <a:srgbClr val="FF0000"/>
                </a:solidFill>
              </a:rPr>
              <a:t>both </a:t>
            </a:r>
            <a:r>
              <a:rPr lang="en-US" sz="1750" dirty="0" smtClean="0">
                <a:solidFill>
                  <a:srgbClr val="FF0000"/>
                </a:solidFill>
              </a:rPr>
              <a:t>specific </a:t>
            </a:r>
            <a:r>
              <a:rPr lang="en-US" sz="1750" dirty="0">
                <a:solidFill>
                  <a:srgbClr val="FF0000"/>
                </a:solidFill>
              </a:rPr>
              <a:t>discipline knowledge and generic cognitive skills. </a:t>
            </a:r>
            <a:r>
              <a:rPr lang="en-US" sz="1750" dirty="0" smtClean="0"/>
              <a:t>Specific </a:t>
            </a:r>
            <a:r>
              <a:rPr lang="en-US" sz="1750" dirty="0"/>
              <a:t>knowledge will be peculiar to the discipline, but generic skills are widely applicable across the disciplines. </a:t>
            </a:r>
            <a:endParaRPr lang="en-US" sz="1750" dirty="0" smtClean="0"/>
          </a:p>
          <a:p>
            <a:endParaRPr lang="en-US" sz="1750" dirty="0" smtClean="0"/>
          </a:p>
          <a:p>
            <a:r>
              <a:rPr lang="en-US" sz="1750" dirty="0" smtClean="0"/>
              <a:t>• </a:t>
            </a:r>
            <a:r>
              <a:rPr lang="en-US" sz="1750" dirty="0"/>
              <a:t>From the teachers’ point of view: a large part of the formal curriculum, as expressed in learning outcomes, is common across subject disciplines, so it is feasible for teachers across different discipline areas to collaborate on discovering what it takes to help learners achieve </a:t>
            </a:r>
            <a:r>
              <a:rPr lang="en-US" sz="1750" dirty="0">
                <a:solidFill>
                  <a:srgbClr val="FF0000"/>
                </a:solidFill>
              </a:rPr>
              <a:t>high-level cognitive learning </a:t>
            </a:r>
            <a:r>
              <a:rPr lang="en-US" sz="1750" dirty="0"/>
              <a:t>outcomes</a:t>
            </a:r>
            <a:r>
              <a:rPr lang="en-US" dirty="0"/>
              <a:t>.</a:t>
            </a:r>
            <a:endParaRPr lang="sv-SE" dirty="0"/>
          </a:p>
        </p:txBody>
      </p:sp>
      <p:sp>
        <p:nvSpPr>
          <p:cNvPr id="5" name="TextBox 4"/>
          <p:cNvSpPr txBox="1"/>
          <p:nvPr/>
        </p:nvSpPr>
        <p:spPr>
          <a:xfrm>
            <a:off x="5078899" y="6239694"/>
            <a:ext cx="7113101" cy="800219"/>
          </a:xfrm>
          <a:prstGeom prst="rect">
            <a:avLst/>
          </a:prstGeom>
          <a:noFill/>
        </p:spPr>
        <p:txBody>
          <a:bodyPr wrap="none" rtlCol="0">
            <a:spAutoFit/>
          </a:bodyPr>
          <a:lstStyle/>
          <a:p>
            <a:r>
              <a:rPr lang="en-US" sz="1400" dirty="0" err="1"/>
              <a:t>Laurillard</a:t>
            </a:r>
            <a:r>
              <a:rPr lang="en-US" sz="1400" dirty="0"/>
              <a:t>, Diana (2012). </a:t>
            </a:r>
            <a:r>
              <a:rPr lang="en-US" sz="1400" i="1" dirty="0"/>
              <a:t>Teaching as a design science [</a:t>
            </a:r>
            <a:r>
              <a:rPr lang="en-US" sz="1400" i="1" dirty="0" err="1"/>
              <a:t>Elektronisk</a:t>
            </a:r>
            <a:r>
              <a:rPr lang="en-US" sz="1400" i="1" dirty="0"/>
              <a:t> </a:t>
            </a:r>
            <a:r>
              <a:rPr lang="en-US" sz="1400" i="1" dirty="0" err="1"/>
              <a:t>resurs</a:t>
            </a:r>
            <a:r>
              <a:rPr lang="en-US" sz="1400" i="1" dirty="0"/>
              <a:t>] </a:t>
            </a:r>
            <a:r>
              <a:rPr lang="en-US" sz="1400" i="1" dirty="0" smtClean="0"/>
              <a:t/>
            </a:r>
            <a:br>
              <a:rPr lang="en-US" sz="1400" i="1" dirty="0" smtClean="0"/>
            </a:br>
            <a:r>
              <a:rPr lang="en-US" sz="1400" i="1" dirty="0" smtClean="0"/>
              <a:t>building </a:t>
            </a:r>
            <a:r>
              <a:rPr lang="en-US" sz="1400" i="1" dirty="0"/>
              <a:t>pedagogical patterns for learning and technology</a:t>
            </a:r>
            <a:r>
              <a:rPr lang="en-US" sz="1400" dirty="0"/>
              <a:t>. 3. ed. New York: </a:t>
            </a:r>
            <a:r>
              <a:rPr lang="en-US" sz="1400" dirty="0" smtClean="0"/>
              <a:t>Routledge. Page 24</a:t>
            </a:r>
            <a:endParaRPr lang="en-US" sz="1400" dirty="0"/>
          </a:p>
          <a:p>
            <a:endParaRPr lang="sv-SE" dirty="0"/>
          </a:p>
        </p:txBody>
      </p:sp>
    </p:spTree>
    <p:extLst>
      <p:ext uri="{BB962C8B-B14F-4D97-AF65-F5344CB8AC3E}">
        <p14:creationId xmlns:p14="http://schemas.microsoft.com/office/powerpoint/2010/main" val="133600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776" y="-105830"/>
            <a:ext cx="8302986" cy="6227240"/>
          </a:xfrm>
        </p:spPr>
      </p:pic>
      <p:sp>
        <p:nvSpPr>
          <p:cNvPr id="4" name="Rectangle 3"/>
          <p:cNvSpPr/>
          <p:nvPr/>
        </p:nvSpPr>
        <p:spPr>
          <a:xfrm>
            <a:off x="571218" y="6036814"/>
            <a:ext cx="11049563" cy="523220"/>
          </a:xfrm>
          <a:prstGeom prst="rect">
            <a:avLst/>
          </a:prstGeom>
        </p:spPr>
        <p:txBody>
          <a:bodyPr wrap="square">
            <a:spAutoFit/>
          </a:bodyPr>
          <a:lstStyle/>
          <a:p>
            <a:r>
              <a:rPr lang="sv-SE" sz="1400" b="1" dirty="0" smtClean="0"/>
              <a:t>Bates, A. W. (2015). </a:t>
            </a:r>
            <a:r>
              <a:rPr lang="sv-SE" sz="1400" b="1" dirty="0" err="1" smtClean="0"/>
              <a:t>Teaching</a:t>
            </a:r>
            <a:r>
              <a:rPr lang="sv-SE" sz="1400" b="1" dirty="0" smtClean="0"/>
              <a:t> in a Digital Age. </a:t>
            </a:r>
            <a:r>
              <a:rPr lang="sv-SE" sz="1400" dirty="0" smtClean="0"/>
              <a:t>Read Appendix 1: </a:t>
            </a:r>
            <a:r>
              <a:rPr lang="sv-SE" sz="1400" dirty="0" err="1" smtClean="0"/>
              <a:t>Building</a:t>
            </a:r>
            <a:r>
              <a:rPr lang="sv-SE" sz="1400" dirty="0" smtClean="0"/>
              <a:t> an </a:t>
            </a:r>
            <a:r>
              <a:rPr lang="sv-SE" sz="1400" dirty="0" err="1" smtClean="0"/>
              <a:t>effective</a:t>
            </a:r>
            <a:r>
              <a:rPr lang="sv-SE" sz="1400" dirty="0" smtClean="0"/>
              <a:t> </a:t>
            </a:r>
            <a:r>
              <a:rPr lang="sv-SE" sz="1400" dirty="0" err="1" smtClean="0"/>
              <a:t>learning</a:t>
            </a:r>
            <a:r>
              <a:rPr lang="sv-SE" sz="1400" dirty="0" smtClean="0"/>
              <a:t> </a:t>
            </a:r>
            <a:r>
              <a:rPr lang="sv-SE" sz="1400" dirty="0" err="1" smtClean="0"/>
              <a:t>environment</a:t>
            </a:r>
            <a:r>
              <a:rPr lang="sv-SE" sz="1400" dirty="0" smtClean="0"/>
              <a:t>. </a:t>
            </a:r>
            <a:r>
              <a:rPr lang="en-US" sz="1400" dirty="0">
                <a:latin typeface="Tinos"/>
              </a:rPr>
              <a:t>Figure A.2.2 A learning environment from a teacher’s perspective.</a:t>
            </a:r>
            <a:r>
              <a:rPr lang="sv-SE" sz="1400" dirty="0" smtClean="0"/>
              <a:t> </a:t>
            </a:r>
            <a:r>
              <a:rPr lang="sv-SE" sz="1400" u="sng" dirty="0"/>
              <a:t>https://opentextbc.ca/teachinginadigitalage/chapter/5-2-what-is-a-learning-environment/ </a:t>
            </a:r>
            <a:endParaRPr lang="sv-SE" sz="1400" dirty="0"/>
          </a:p>
        </p:txBody>
      </p:sp>
      <p:sp>
        <p:nvSpPr>
          <p:cNvPr id="6" name="Oval 5"/>
          <p:cNvSpPr/>
          <p:nvPr/>
        </p:nvSpPr>
        <p:spPr>
          <a:xfrm rot="2561882">
            <a:off x="4876600" y="69747"/>
            <a:ext cx="991914" cy="1796518"/>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7" name="Cross 6"/>
          <p:cNvSpPr/>
          <p:nvPr/>
        </p:nvSpPr>
        <p:spPr>
          <a:xfrm rot="18759368">
            <a:off x="5455493" y="2757519"/>
            <a:ext cx="631652" cy="661176"/>
          </a:xfrm>
          <a:prstGeom prst="plus">
            <a:avLst>
              <a:gd name="adj" fmla="val 396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75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v-SE" dirty="0"/>
          </a:p>
        </p:txBody>
      </p:sp>
      <p:sp>
        <p:nvSpPr>
          <p:cNvPr id="3" name="Subtitle 2"/>
          <p:cNvSpPr>
            <a:spLocks noGrp="1"/>
          </p:cNvSpPr>
          <p:nvPr>
            <p:ph type="subTitle" idx="1"/>
          </p:nvPr>
        </p:nvSpPr>
        <p:spPr/>
        <p:txBody>
          <a:bodyPr/>
          <a:lstStyle/>
          <a:p>
            <a:endParaRPr lang="sv-SE"/>
          </a:p>
        </p:txBody>
      </p:sp>
      <p:sp>
        <p:nvSpPr>
          <p:cNvPr id="4" name="Oval 3"/>
          <p:cNvSpPr/>
          <p:nvPr/>
        </p:nvSpPr>
        <p:spPr>
          <a:xfrm>
            <a:off x="1984378" y="1053444"/>
            <a:ext cx="6546715" cy="5522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lowchart: Direct Access Storage 4"/>
          <p:cNvSpPr/>
          <p:nvPr/>
        </p:nvSpPr>
        <p:spPr>
          <a:xfrm flipH="1">
            <a:off x="4704942" y="5578647"/>
            <a:ext cx="856035" cy="731982"/>
          </a:xfrm>
          <a:prstGeom prst="flowChartMagneticDru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6" name="TextBox 5"/>
          <p:cNvSpPr txBox="1"/>
          <p:nvPr/>
        </p:nvSpPr>
        <p:spPr>
          <a:xfrm>
            <a:off x="4973183" y="4640955"/>
            <a:ext cx="2031625" cy="584775"/>
          </a:xfrm>
          <a:prstGeom prst="rect">
            <a:avLst/>
          </a:prstGeom>
          <a:noFill/>
        </p:spPr>
        <p:txBody>
          <a:bodyPr wrap="square" rtlCol="0">
            <a:spAutoFit/>
          </a:bodyPr>
          <a:lstStyle/>
          <a:p>
            <a:r>
              <a:rPr lang="sv-SE" sz="3200" dirty="0" err="1" smtClean="0"/>
              <a:t>Who</a:t>
            </a:r>
            <a:r>
              <a:rPr lang="sv-SE" sz="3200" dirty="0" smtClean="0"/>
              <a:t> </a:t>
            </a:r>
            <a:r>
              <a:rPr lang="sv-SE" sz="3200" dirty="0" err="1" smtClean="0"/>
              <a:t>am</a:t>
            </a:r>
            <a:r>
              <a:rPr lang="sv-SE" sz="3200" dirty="0" smtClean="0"/>
              <a:t> I?</a:t>
            </a:r>
            <a:endParaRPr lang="sv-SE" sz="3200" dirty="0"/>
          </a:p>
        </p:txBody>
      </p:sp>
      <p:sp>
        <p:nvSpPr>
          <p:cNvPr id="7" name="TextBox 6"/>
          <p:cNvSpPr txBox="1"/>
          <p:nvPr/>
        </p:nvSpPr>
        <p:spPr>
          <a:xfrm rot="716742">
            <a:off x="5611719" y="3106582"/>
            <a:ext cx="3256417" cy="830997"/>
          </a:xfrm>
          <a:prstGeom prst="rect">
            <a:avLst/>
          </a:prstGeom>
          <a:noFill/>
        </p:spPr>
        <p:txBody>
          <a:bodyPr wrap="square" rtlCol="0">
            <a:spAutoFit/>
          </a:bodyPr>
          <a:lstStyle/>
          <a:p>
            <a:r>
              <a:rPr lang="sv-SE" sz="2400" dirty="0" err="1" smtClean="0"/>
              <a:t>What´s</a:t>
            </a:r>
            <a:r>
              <a:rPr lang="sv-SE" sz="2400" dirty="0" smtClean="0"/>
              <a:t> happening in </a:t>
            </a:r>
            <a:r>
              <a:rPr lang="sv-SE" sz="2400" dirty="0" err="1" smtClean="0"/>
              <a:t>society</a:t>
            </a:r>
            <a:r>
              <a:rPr lang="sv-SE" sz="2400" dirty="0" smtClean="0"/>
              <a:t>/the </a:t>
            </a:r>
            <a:r>
              <a:rPr lang="sv-SE" sz="2400" dirty="0" err="1" smtClean="0"/>
              <a:t>world</a:t>
            </a:r>
            <a:r>
              <a:rPr lang="sv-SE" sz="2400" dirty="0" smtClean="0"/>
              <a:t>?</a:t>
            </a:r>
            <a:endParaRPr lang="sv-SE" sz="2400" dirty="0"/>
          </a:p>
        </p:txBody>
      </p:sp>
      <p:sp>
        <p:nvSpPr>
          <p:cNvPr id="8" name="TextBox 7"/>
          <p:cNvSpPr txBox="1"/>
          <p:nvPr/>
        </p:nvSpPr>
        <p:spPr>
          <a:xfrm rot="21176489">
            <a:off x="2458581" y="3697008"/>
            <a:ext cx="3637418" cy="646331"/>
          </a:xfrm>
          <a:prstGeom prst="rect">
            <a:avLst/>
          </a:prstGeom>
          <a:noFill/>
        </p:spPr>
        <p:txBody>
          <a:bodyPr wrap="square" rtlCol="0">
            <a:spAutoFit/>
          </a:bodyPr>
          <a:lstStyle/>
          <a:p>
            <a:r>
              <a:rPr lang="sv-SE" dirty="0" err="1" smtClean="0"/>
              <a:t>What</a:t>
            </a:r>
            <a:r>
              <a:rPr lang="sv-SE" dirty="0" smtClean="0"/>
              <a:t> is the </a:t>
            </a:r>
            <a:r>
              <a:rPr lang="sv-SE" dirty="0" err="1" smtClean="0"/>
              <a:t>teacher</a:t>
            </a:r>
            <a:r>
              <a:rPr lang="sv-SE" dirty="0" smtClean="0"/>
              <a:t> </a:t>
            </a:r>
            <a:r>
              <a:rPr lang="sv-SE" dirty="0" err="1" smtClean="0"/>
              <a:t>doing</a:t>
            </a:r>
            <a:r>
              <a:rPr lang="sv-SE" dirty="0" smtClean="0"/>
              <a:t>? </a:t>
            </a:r>
          </a:p>
          <a:p>
            <a:r>
              <a:rPr lang="sv-SE" dirty="0" smtClean="0"/>
              <a:t>(</a:t>
            </a:r>
            <a:r>
              <a:rPr lang="sv-SE" dirty="0" err="1" smtClean="0"/>
              <a:t>expectations</a:t>
            </a:r>
            <a:r>
              <a:rPr lang="sv-SE" dirty="0" smtClean="0"/>
              <a:t> in the </a:t>
            </a:r>
            <a:r>
              <a:rPr lang="sv-SE" dirty="0" err="1" smtClean="0"/>
              <a:t>course</a:t>
            </a:r>
            <a:r>
              <a:rPr lang="sv-SE" dirty="0" smtClean="0"/>
              <a:t>)</a:t>
            </a:r>
            <a:endParaRPr lang="sv-SE" dirty="0"/>
          </a:p>
        </p:txBody>
      </p:sp>
      <p:sp>
        <p:nvSpPr>
          <p:cNvPr id="9" name="TextBox 8"/>
          <p:cNvSpPr txBox="1"/>
          <p:nvPr/>
        </p:nvSpPr>
        <p:spPr>
          <a:xfrm>
            <a:off x="2984278" y="1877348"/>
            <a:ext cx="4527458" cy="523220"/>
          </a:xfrm>
          <a:prstGeom prst="rect">
            <a:avLst/>
          </a:prstGeom>
          <a:noFill/>
        </p:spPr>
        <p:txBody>
          <a:bodyPr wrap="none" rtlCol="0">
            <a:spAutoFit/>
          </a:bodyPr>
          <a:lstStyle/>
          <a:p>
            <a:r>
              <a:rPr lang="sv-SE" sz="2800" dirty="0" err="1" smtClean="0"/>
              <a:t>How</a:t>
            </a:r>
            <a:r>
              <a:rPr lang="sv-SE" sz="2800" dirty="0" smtClean="0"/>
              <a:t> </a:t>
            </a:r>
            <a:r>
              <a:rPr lang="sv-SE" sz="2800" dirty="0" err="1" smtClean="0"/>
              <a:t>will</a:t>
            </a:r>
            <a:r>
              <a:rPr lang="sv-SE" sz="2800" dirty="0" smtClean="0"/>
              <a:t> the </a:t>
            </a:r>
            <a:r>
              <a:rPr lang="sv-SE" sz="2800" dirty="0" err="1" smtClean="0"/>
              <a:t>future</a:t>
            </a:r>
            <a:r>
              <a:rPr lang="sv-SE" sz="2800" dirty="0" smtClean="0"/>
              <a:t> </a:t>
            </a:r>
            <a:r>
              <a:rPr lang="sv-SE" sz="2800" dirty="0" err="1" smtClean="0"/>
              <a:t>turn</a:t>
            </a:r>
            <a:r>
              <a:rPr lang="sv-SE" sz="2800" dirty="0" smtClean="0"/>
              <a:t> </a:t>
            </a:r>
            <a:r>
              <a:rPr lang="sv-SE" sz="2800" dirty="0" err="1" smtClean="0"/>
              <a:t>out</a:t>
            </a:r>
            <a:r>
              <a:rPr lang="sv-SE" sz="2800" dirty="0" smtClean="0"/>
              <a:t>? </a:t>
            </a:r>
            <a:endParaRPr lang="sv-SE" sz="2800" dirty="0"/>
          </a:p>
        </p:txBody>
      </p:sp>
      <p:sp>
        <p:nvSpPr>
          <p:cNvPr id="10" name="Rectangle 9"/>
          <p:cNvSpPr/>
          <p:nvPr/>
        </p:nvSpPr>
        <p:spPr>
          <a:xfrm>
            <a:off x="6266962" y="6476694"/>
            <a:ext cx="7759430" cy="307777"/>
          </a:xfrm>
          <a:prstGeom prst="rect">
            <a:avLst/>
          </a:prstGeom>
        </p:spPr>
        <p:txBody>
          <a:bodyPr wrap="square">
            <a:spAutoFit/>
          </a:bodyPr>
          <a:lstStyle/>
          <a:p>
            <a:r>
              <a:rPr lang="en-US" sz="1400" b="0" i="0" dirty="0" smtClean="0">
                <a:solidFill>
                  <a:srgbClr val="373D3F"/>
                </a:solidFill>
                <a:effectLst/>
                <a:latin typeface="Tinos"/>
              </a:rPr>
              <a:t>Figure A: </a:t>
            </a:r>
            <a:r>
              <a:rPr lang="en-US" sz="1400" dirty="0" smtClean="0">
                <a:solidFill>
                  <a:srgbClr val="373D3F"/>
                </a:solidFill>
                <a:latin typeface="Tinos"/>
              </a:rPr>
              <a:t>The cultural</a:t>
            </a:r>
            <a:r>
              <a:rPr lang="en-US" sz="1400" b="0" i="0" dirty="0" smtClean="0">
                <a:solidFill>
                  <a:srgbClr val="373D3F"/>
                </a:solidFill>
                <a:effectLst/>
                <a:latin typeface="Tinos"/>
              </a:rPr>
              <a:t> learning environment from a </a:t>
            </a:r>
            <a:r>
              <a:rPr lang="en-US" sz="1400" dirty="0" smtClean="0">
                <a:solidFill>
                  <a:srgbClr val="373D3F"/>
                </a:solidFill>
                <a:latin typeface="Tinos"/>
              </a:rPr>
              <a:t>student</a:t>
            </a:r>
            <a:r>
              <a:rPr lang="en-US" sz="1400" b="0" i="0" dirty="0" smtClean="0">
                <a:solidFill>
                  <a:srgbClr val="373D3F"/>
                </a:solidFill>
                <a:effectLst/>
                <a:latin typeface="Tinos"/>
              </a:rPr>
              <a:t>’s perspective</a:t>
            </a:r>
            <a:endParaRPr lang="sv-SE" sz="1400" dirty="0"/>
          </a:p>
        </p:txBody>
      </p:sp>
      <p:sp>
        <p:nvSpPr>
          <p:cNvPr id="11" name="Title 1"/>
          <p:cNvSpPr txBox="1">
            <a:spLocks/>
          </p:cNvSpPr>
          <p:nvPr/>
        </p:nvSpPr>
        <p:spPr>
          <a:xfrm>
            <a:off x="526914" y="73837"/>
            <a:ext cx="10924161" cy="9796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400" dirty="0" err="1" smtClean="0"/>
              <a:t>Cultural</a:t>
            </a:r>
            <a:r>
              <a:rPr lang="sv-SE" sz="4400" dirty="0" smtClean="0"/>
              <a:t> Learning Environment</a:t>
            </a:r>
            <a:endParaRPr lang="sv-SE" sz="4400" dirty="0"/>
          </a:p>
        </p:txBody>
      </p:sp>
    </p:spTree>
    <p:extLst>
      <p:ext uri="{BB962C8B-B14F-4D97-AF65-F5344CB8AC3E}">
        <p14:creationId xmlns:p14="http://schemas.microsoft.com/office/powerpoint/2010/main" val="281568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8"/>
            <a:ext cx="12120063" cy="7072009"/>
          </a:xfrm>
          <a:prstGeom prst="rect">
            <a:avLst/>
          </a:prstGeom>
        </p:spPr>
      </p:pic>
      <p:sp>
        <p:nvSpPr>
          <p:cNvPr id="2" name="Title 1"/>
          <p:cNvSpPr>
            <a:spLocks noGrp="1"/>
          </p:cNvSpPr>
          <p:nvPr>
            <p:ph type="title"/>
          </p:nvPr>
        </p:nvSpPr>
        <p:spPr>
          <a:xfrm>
            <a:off x="427717" y="228938"/>
            <a:ext cx="11264628" cy="1325563"/>
          </a:xfrm>
        </p:spPr>
        <p:txBody>
          <a:bodyPr>
            <a:normAutofit/>
          </a:bodyPr>
          <a:lstStyle/>
          <a:p>
            <a:r>
              <a:rPr lang="sv-SE" sz="4000" dirty="0" err="1" smtClean="0">
                <a:solidFill>
                  <a:schemeClr val="bg1"/>
                </a:solidFill>
              </a:rPr>
              <a:t>Cultural</a:t>
            </a:r>
            <a:r>
              <a:rPr lang="sv-SE" sz="4000" dirty="0" smtClean="0">
                <a:solidFill>
                  <a:schemeClr val="bg1"/>
                </a:solidFill>
              </a:rPr>
              <a:t> Learning Environment for Students in </a:t>
            </a:r>
            <a:r>
              <a:rPr lang="sv-SE" sz="4000" dirty="0" err="1">
                <a:solidFill>
                  <a:schemeClr val="bg1"/>
                </a:solidFill>
              </a:rPr>
              <a:t>H</a:t>
            </a:r>
            <a:r>
              <a:rPr lang="sv-SE" sz="4000" dirty="0" err="1" smtClean="0">
                <a:solidFill>
                  <a:schemeClr val="bg1"/>
                </a:solidFill>
              </a:rPr>
              <a:t>istory</a:t>
            </a:r>
            <a:r>
              <a:rPr lang="sv-SE" sz="4000" dirty="0" smtClean="0">
                <a:solidFill>
                  <a:schemeClr val="bg1"/>
                </a:solidFill>
              </a:rPr>
              <a:t>?</a:t>
            </a:r>
            <a:endParaRPr lang="sv-SE" sz="4000" dirty="0">
              <a:solidFill>
                <a:schemeClr val="bg1"/>
              </a:solidFill>
            </a:endParaRPr>
          </a:p>
        </p:txBody>
      </p:sp>
      <p:sp>
        <p:nvSpPr>
          <p:cNvPr id="5" name="TextBox 4"/>
          <p:cNvSpPr txBox="1"/>
          <p:nvPr/>
        </p:nvSpPr>
        <p:spPr>
          <a:xfrm>
            <a:off x="340168" y="1814547"/>
            <a:ext cx="5194870" cy="1723549"/>
          </a:xfrm>
          <a:prstGeom prst="rect">
            <a:avLst/>
          </a:prstGeom>
          <a:noFill/>
        </p:spPr>
        <p:txBody>
          <a:bodyPr wrap="square" rtlCol="0">
            <a:spAutoFit/>
          </a:bodyPr>
          <a:lstStyle/>
          <a:p>
            <a:r>
              <a:rPr lang="sv-SE" sz="3200" dirty="0" smtClean="0">
                <a:solidFill>
                  <a:schemeClr val="bg1"/>
                </a:solidFill>
              </a:rPr>
              <a:t>Learning Environment 1</a:t>
            </a:r>
          </a:p>
          <a:p>
            <a:r>
              <a:rPr lang="sv-SE" sz="2800" b="1" dirty="0" err="1" smtClean="0">
                <a:solidFill>
                  <a:schemeClr val="bg1"/>
                </a:solidFill>
              </a:rPr>
              <a:t>Studying</a:t>
            </a:r>
            <a:r>
              <a:rPr lang="sv-SE" sz="2800" b="1" dirty="0" smtClean="0">
                <a:solidFill>
                  <a:schemeClr val="bg1"/>
                </a:solidFill>
              </a:rPr>
              <a:t> </a:t>
            </a:r>
            <a:r>
              <a:rPr lang="sv-SE" sz="2800" b="1" dirty="0" err="1">
                <a:solidFill>
                  <a:schemeClr val="bg1"/>
                </a:solidFill>
              </a:rPr>
              <a:t>history</a:t>
            </a:r>
            <a:r>
              <a:rPr lang="sv-SE" sz="2800" b="1" dirty="0">
                <a:solidFill>
                  <a:schemeClr val="bg1"/>
                </a:solidFill>
              </a:rPr>
              <a:t> at the </a:t>
            </a:r>
            <a:r>
              <a:rPr lang="sv-SE" sz="2800" b="1" dirty="0" smtClean="0">
                <a:solidFill>
                  <a:schemeClr val="bg1"/>
                </a:solidFill>
              </a:rPr>
              <a:t>University</a:t>
            </a:r>
          </a:p>
          <a:p>
            <a:r>
              <a:rPr lang="sv-SE" sz="2800" dirty="0" smtClean="0">
                <a:solidFill>
                  <a:schemeClr val="bg1"/>
                </a:solidFill>
              </a:rPr>
              <a:t>”A </a:t>
            </a:r>
            <a:r>
              <a:rPr lang="sv-SE" sz="2800" dirty="0" err="1" smtClean="0">
                <a:solidFill>
                  <a:schemeClr val="bg1"/>
                </a:solidFill>
              </a:rPr>
              <a:t>contested</a:t>
            </a:r>
            <a:r>
              <a:rPr lang="sv-SE" sz="2800" dirty="0" smtClean="0">
                <a:solidFill>
                  <a:schemeClr val="bg1"/>
                </a:solidFill>
              </a:rPr>
              <a:t> </a:t>
            </a:r>
            <a:r>
              <a:rPr lang="sv-SE" sz="2800" dirty="0" err="1" smtClean="0">
                <a:solidFill>
                  <a:schemeClr val="bg1"/>
                </a:solidFill>
              </a:rPr>
              <a:t>dicipline</a:t>
            </a:r>
            <a:r>
              <a:rPr lang="sv-SE" sz="2800" dirty="0" smtClean="0">
                <a:solidFill>
                  <a:schemeClr val="bg1"/>
                </a:solidFill>
              </a:rPr>
              <a:t>”</a:t>
            </a:r>
          </a:p>
          <a:p>
            <a:endParaRPr lang="sv-SE" dirty="0"/>
          </a:p>
        </p:txBody>
      </p:sp>
      <p:sp>
        <p:nvSpPr>
          <p:cNvPr id="8" name="TextBox 7"/>
          <p:cNvSpPr txBox="1"/>
          <p:nvPr/>
        </p:nvSpPr>
        <p:spPr>
          <a:xfrm>
            <a:off x="6846649" y="3725693"/>
            <a:ext cx="5497750" cy="1446550"/>
          </a:xfrm>
          <a:prstGeom prst="rect">
            <a:avLst/>
          </a:prstGeom>
          <a:noFill/>
        </p:spPr>
        <p:txBody>
          <a:bodyPr wrap="square" rtlCol="0">
            <a:spAutoFit/>
          </a:bodyPr>
          <a:lstStyle/>
          <a:p>
            <a:r>
              <a:rPr lang="sv-SE" sz="3200" dirty="0" smtClean="0">
                <a:solidFill>
                  <a:schemeClr val="bg1"/>
                </a:solidFill>
              </a:rPr>
              <a:t>Learning Environment </a:t>
            </a:r>
            <a:r>
              <a:rPr lang="sv-SE" sz="3200" dirty="0">
                <a:solidFill>
                  <a:schemeClr val="bg1"/>
                </a:solidFill>
              </a:rPr>
              <a:t>2</a:t>
            </a:r>
            <a:endParaRPr lang="sv-SE" sz="3200" dirty="0" smtClean="0">
              <a:solidFill>
                <a:schemeClr val="bg1"/>
              </a:solidFill>
            </a:endParaRPr>
          </a:p>
          <a:p>
            <a:r>
              <a:rPr lang="sv-SE" sz="2800" b="1" dirty="0" err="1">
                <a:solidFill>
                  <a:schemeClr val="bg1"/>
                </a:solidFill>
              </a:rPr>
              <a:t>History</a:t>
            </a:r>
            <a:r>
              <a:rPr lang="sv-SE" sz="2800" b="1" dirty="0">
                <a:solidFill>
                  <a:schemeClr val="bg1"/>
                </a:solidFill>
              </a:rPr>
              <a:t> in </a:t>
            </a:r>
            <a:r>
              <a:rPr lang="sv-SE" sz="2800" b="1" dirty="0" err="1">
                <a:solidFill>
                  <a:schemeClr val="bg1"/>
                </a:solidFill>
              </a:rPr>
              <a:t>society</a:t>
            </a:r>
            <a:r>
              <a:rPr lang="sv-SE" sz="2800" b="1" dirty="0">
                <a:solidFill>
                  <a:schemeClr val="bg1"/>
                </a:solidFill>
              </a:rPr>
              <a:t>/The </a:t>
            </a:r>
            <a:r>
              <a:rPr lang="sv-SE" sz="2800" b="1" dirty="0" err="1">
                <a:solidFill>
                  <a:schemeClr val="bg1"/>
                </a:solidFill>
              </a:rPr>
              <a:t>world</a:t>
            </a:r>
            <a:endParaRPr lang="sv-SE" sz="2800" b="1" dirty="0">
              <a:solidFill>
                <a:schemeClr val="bg1"/>
              </a:solidFill>
            </a:endParaRPr>
          </a:p>
          <a:p>
            <a:r>
              <a:rPr lang="sv-SE" sz="2800" dirty="0" smtClean="0">
                <a:solidFill>
                  <a:schemeClr val="bg1"/>
                </a:solidFill>
              </a:rPr>
              <a:t>”</a:t>
            </a:r>
            <a:r>
              <a:rPr lang="sv-SE" sz="2800" dirty="0" err="1" smtClean="0">
                <a:solidFill>
                  <a:schemeClr val="bg1"/>
                </a:solidFill>
              </a:rPr>
              <a:t>Why</a:t>
            </a:r>
            <a:r>
              <a:rPr lang="sv-SE" sz="2800" dirty="0" smtClean="0">
                <a:solidFill>
                  <a:schemeClr val="bg1"/>
                </a:solidFill>
              </a:rPr>
              <a:t> </a:t>
            </a:r>
            <a:r>
              <a:rPr lang="sv-SE" sz="2800" dirty="0" err="1" smtClean="0">
                <a:solidFill>
                  <a:schemeClr val="bg1"/>
                </a:solidFill>
              </a:rPr>
              <a:t>History</a:t>
            </a:r>
            <a:r>
              <a:rPr lang="sv-SE" sz="2800" dirty="0" smtClean="0">
                <a:solidFill>
                  <a:schemeClr val="bg1"/>
                </a:solidFill>
              </a:rPr>
              <a:t> </a:t>
            </a:r>
            <a:r>
              <a:rPr lang="sv-SE" sz="2800" dirty="0" err="1" smtClean="0">
                <a:solidFill>
                  <a:schemeClr val="bg1"/>
                </a:solidFill>
              </a:rPr>
              <a:t>matters</a:t>
            </a:r>
            <a:r>
              <a:rPr lang="sv-SE" sz="2800" dirty="0" smtClean="0">
                <a:solidFill>
                  <a:schemeClr val="bg1"/>
                </a:solidFill>
              </a:rPr>
              <a:t>”</a:t>
            </a:r>
          </a:p>
        </p:txBody>
      </p:sp>
    </p:spTree>
    <p:extLst>
      <p:ext uri="{BB962C8B-B14F-4D97-AF65-F5344CB8AC3E}">
        <p14:creationId xmlns:p14="http://schemas.microsoft.com/office/powerpoint/2010/main" val="23728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597319" cy="8402313"/>
          </a:xfrm>
        </p:spPr>
      </p:pic>
      <p:sp>
        <p:nvSpPr>
          <p:cNvPr id="5" name="TextBox 4"/>
          <p:cNvSpPr txBox="1"/>
          <p:nvPr/>
        </p:nvSpPr>
        <p:spPr>
          <a:xfrm>
            <a:off x="228130" y="87551"/>
            <a:ext cx="6225298" cy="1292662"/>
          </a:xfrm>
          <a:prstGeom prst="rect">
            <a:avLst/>
          </a:prstGeom>
          <a:noFill/>
        </p:spPr>
        <p:txBody>
          <a:bodyPr wrap="square" rtlCol="0">
            <a:spAutoFit/>
          </a:bodyPr>
          <a:lstStyle/>
          <a:p>
            <a:r>
              <a:rPr lang="sv-SE" sz="1400" dirty="0" smtClean="0"/>
              <a:t>Learning Environment 1</a:t>
            </a:r>
          </a:p>
          <a:p>
            <a:endParaRPr lang="sv-SE" dirty="0"/>
          </a:p>
          <a:p>
            <a:r>
              <a:rPr lang="sv-SE" sz="2800" dirty="0" smtClean="0"/>
              <a:t>”A </a:t>
            </a:r>
            <a:r>
              <a:rPr lang="sv-SE" sz="2800" dirty="0" err="1" smtClean="0"/>
              <a:t>contested</a:t>
            </a:r>
            <a:r>
              <a:rPr lang="sv-SE" sz="2800" dirty="0" smtClean="0"/>
              <a:t> </a:t>
            </a:r>
            <a:r>
              <a:rPr lang="sv-SE" sz="2800" dirty="0" err="1" smtClean="0"/>
              <a:t>dicipline</a:t>
            </a:r>
            <a:r>
              <a:rPr lang="sv-SE" sz="2800" dirty="0" smtClean="0"/>
              <a:t>”</a:t>
            </a:r>
          </a:p>
          <a:p>
            <a:r>
              <a:rPr lang="sv-SE" dirty="0" err="1" smtClean="0"/>
              <a:t>Studying</a:t>
            </a:r>
            <a:r>
              <a:rPr lang="sv-SE" dirty="0" smtClean="0"/>
              <a:t> </a:t>
            </a:r>
            <a:r>
              <a:rPr lang="sv-SE" dirty="0" err="1" smtClean="0"/>
              <a:t>history</a:t>
            </a:r>
            <a:r>
              <a:rPr lang="sv-SE" dirty="0" smtClean="0"/>
              <a:t> at the University</a:t>
            </a:r>
            <a:endParaRPr lang="sv-SE" dirty="0"/>
          </a:p>
        </p:txBody>
      </p:sp>
      <p:sp>
        <p:nvSpPr>
          <p:cNvPr id="6" name="TextBox 5"/>
          <p:cNvSpPr txBox="1"/>
          <p:nvPr/>
        </p:nvSpPr>
        <p:spPr>
          <a:xfrm>
            <a:off x="7404231" y="6089510"/>
            <a:ext cx="4717574" cy="646331"/>
          </a:xfrm>
          <a:prstGeom prst="rect">
            <a:avLst/>
          </a:prstGeom>
          <a:noFill/>
        </p:spPr>
        <p:txBody>
          <a:bodyPr wrap="none" rtlCol="0">
            <a:spAutoFit/>
          </a:bodyPr>
          <a:lstStyle/>
          <a:p>
            <a:r>
              <a:rPr lang="sv-SE" sz="1200" dirty="0" smtClean="0"/>
              <a:t>”A </a:t>
            </a:r>
            <a:r>
              <a:rPr lang="sv-SE" sz="1200" dirty="0" err="1" smtClean="0"/>
              <a:t>contested</a:t>
            </a:r>
            <a:r>
              <a:rPr lang="sv-SE" sz="1200" dirty="0" smtClean="0"/>
              <a:t> </a:t>
            </a:r>
            <a:r>
              <a:rPr lang="sv-SE" sz="1200" dirty="0" err="1" smtClean="0"/>
              <a:t>dicipline</a:t>
            </a:r>
            <a:r>
              <a:rPr lang="sv-SE" sz="1200" dirty="0" smtClean="0"/>
              <a:t>” </a:t>
            </a:r>
            <a:r>
              <a:rPr lang="sv-SE" sz="1200" dirty="0" err="1" smtClean="0"/>
              <a:t>comes</a:t>
            </a:r>
            <a:r>
              <a:rPr lang="sv-SE" sz="1200" dirty="0" smtClean="0"/>
              <a:t> from </a:t>
            </a:r>
            <a:r>
              <a:rPr lang="sv-SE" sz="1200" dirty="0" err="1" smtClean="0"/>
              <a:t>Lauriard</a:t>
            </a:r>
            <a:r>
              <a:rPr lang="sv-SE" sz="1200" dirty="0" smtClean="0"/>
              <a:t> (2012) </a:t>
            </a:r>
            <a:r>
              <a:rPr lang="en-US" sz="1200" i="1" dirty="0"/>
              <a:t>Teaching as a design </a:t>
            </a:r>
            <a:r>
              <a:rPr lang="en-US" sz="1200" i="1" dirty="0" smtClean="0"/>
              <a:t/>
            </a:r>
            <a:br>
              <a:rPr lang="en-US" sz="1200" i="1" dirty="0" smtClean="0"/>
            </a:br>
            <a:r>
              <a:rPr lang="en-US" sz="1200" i="1" dirty="0" smtClean="0"/>
              <a:t>science: building </a:t>
            </a:r>
            <a:r>
              <a:rPr lang="en-US" sz="1200" i="1" dirty="0"/>
              <a:t>pedagogical patterns for learning and technology </a:t>
            </a:r>
            <a:r>
              <a:rPr lang="sv-SE" sz="1200" dirty="0" smtClean="0"/>
              <a:t>pg 19. </a:t>
            </a:r>
            <a:br>
              <a:rPr lang="sv-SE" sz="1200" dirty="0" smtClean="0"/>
            </a:br>
            <a:r>
              <a:rPr lang="sv-SE" sz="1200" dirty="0" smtClean="0"/>
              <a:t>”</a:t>
            </a:r>
            <a:r>
              <a:rPr lang="sv-SE" sz="1200" dirty="0" err="1" smtClean="0"/>
              <a:t>History</a:t>
            </a:r>
            <a:r>
              <a:rPr lang="sv-SE" sz="1200" dirty="0" smtClean="0"/>
              <a:t> is a </a:t>
            </a:r>
            <a:r>
              <a:rPr lang="sv-SE" sz="1200" dirty="0" err="1" smtClean="0"/>
              <a:t>highly</a:t>
            </a:r>
            <a:r>
              <a:rPr lang="sv-SE" sz="1200" dirty="0" smtClean="0"/>
              <a:t> </a:t>
            </a:r>
            <a:r>
              <a:rPr lang="sv-SE" sz="1200" dirty="0" err="1" smtClean="0"/>
              <a:t>contested</a:t>
            </a:r>
            <a:r>
              <a:rPr lang="sv-SE" sz="1200" dirty="0" smtClean="0"/>
              <a:t> </a:t>
            </a:r>
            <a:r>
              <a:rPr lang="sv-SE" sz="1200" dirty="0" err="1" smtClean="0"/>
              <a:t>dicipline</a:t>
            </a:r>
            <a:r>
              <a:rPr lang="sv-SE" sz="1200" dirty="0" smtClean="0"/>
              <a:t>” </a:t>
            </a:r>
            <a:endParaRPr lang="sv-SE" sz="1200" dirty="0"/>
          </a:p>
        </p:txBody>
      </p:sp>
      <p:sp>
        <p:nvSpPr>
          <p:cNvPr id="9" name="TextBox 8"/>
          <p:cNvSpPr txBox="1"/>
          <p:nvPr/>
        </p:nvSpPr>
        <p:spPr>
          <a:xfrm>
            <a:off x="1634247" y="3025302"/>
            <a:ext cx="9964587" cy="2308324"/>
          </a:xfrm>
          <a:prstGeom prst="rect">
            <a:avLst/>
          </a:prstGeom>
          <a:noFill/>
        </p:spPr>
        <p:txBody>
          <a:bodyPr wrap="none" rtlCol="0">
            <a:spAutoFit/>
          </a:bodyPr>
          <a:lstStyle/>
          <a:p>
            <a:pPr marL="285750" indent="-285750">
              <a:buFont typeface="Arial" panose="020B0604020202020204" pitchFamily="34" charset="0"/>
              <a:buChar char="•"/>
            </a:pPr>
            <a:r>
              <a:rPr lang="sv-SE" sz="3600" dirty="0" smtClean="0"/>
              <a:t>The status </a:t>
            </a:r>
            <a:r>
              <a:rPr lang="sv-SE" sz="3600" dirty="0" err="1" smtClean="0"/>
              <a:t>of</a:t>
            </a:r>
            <a:r>
              <a:rPr lang="sv-SE" sz="3600" dirty="0" smtClean="0"/>
              <a:t> the </a:t>
            </a:r>
            <a:r>
              <a:rPr lang="sv-SE" sz="3600" dirty="0" err="1" smtClean="0"/>
              <a:t>subject</a:t>
            </a:r>
            <a:r>
              <a:rPr lang="sv-SE" sz="3600" dirty="0" smtClean="0"/>
              <a:t>/program/</a:t>
            </a:r>
            <a:r>
              <a:rPr lang="sv-SE" sz="3600" dirty="0" err="1" smtClean="0"/>
              <a:t>course</a:t>
            </a:r>
            <a:endParaRPr lang="sv-SE" sz="3600" dirty="0" smtClean="0"/>
          </a:p>
          <a:p>
            <a:pPr marL="285750" indent="-285750">
              <a:buFont typeface="Arial" panose="020B0604020202020204" pitchFamily="34" charset="0"/>
              <a:buChar char="•"/>
            </a:pPr>
            <a:r>
              <a:rPr lang="sv-SE" sz="3600" dirty="0" err="1" smtClean="0"/>
              <a:t>Borderland</a:t>
            </a:r>
            <a:r>
              <a:rPr lang="sv-SE" sz="3600" dirty="0" smtClean="0"/>
              <a:t> </a:t>
            </a:r>
            <a:r>
              <a:rPr lang="sv-SE" sz="3600" dirty="0" err="1" smtClean="0"/>
              <a:t>between</a:t>
            </a:r>
            <a:r>
              <a:rPr lang="sv-SE" sz="3600" dirty="0" smtClean="0"/>
              <a:t> </a:t>
            </a:r>
            <a:r>
              <a:rPr lang="sv-SE" sz="3600" dirty="0" err="1" smtClean="0"/>
              <a:t>humanities</a:t>
            </a:r>
            <a:r>
              <a:rPr lang="sv-SE" sz="3600" dirty="0" smtClean="0"/>
              <a:t> and social science</a:t>
            </a:r>
          </a:p>
          <a:p>
            <a:pPr marL="285750" indent="-285750">
              <a:buFont typeface="Arial" panose="020B0604020202020204" pitchFamily="34" charset="0"/>
              <a:buChar char="•"/>
            </a:pPr>
            <a:r>
              <a:rPr lang="sv-SE" sz="3600" dirty="0" err="1" smtClean="0"/>
              <a:t>Becoming</a:t>
            </a:r>
            <a:r>
              <a:rPr lang="sv-SE" sz="3600" dirty="0" smtClean="0"/>
              <a:t> a </a:t>
            </a:r>
            <a:r>
              <a:rPr lang="sv-SE" sz="3600" dirty="0" err="1" smtClean="0"/>
              <a:t>history</a:t>
            </a:r>
            <a:r>
              <a:rPr lang="sv-SE" sz="3600" dirty="0" smtClean="0"/>
              <a:t> </a:t>
            </a:r>
            <a:r>
              <a:rPr lang="sv-SE" sz="3600" dirty="0" err="1" smtClean="0"/>
              <a:t>teacher</a:t>
            </a:r>
            <a:r>
              <a:rPr lang="sv-SE" sz="3600" dirty="0" smtClean="0"/>
              <a:t> or not?</a:t>
            </a:r>
          </a:p>
          <a:p>
            <a:pPr marL="285750" indent="-285750">
              <a:buFont typeface="Arial" panose="020B0604020202020204" pitchFamily="34" charset="0"/>
              <a:buChar char="•"/>
            </a:pPr>
            <a:r>
              <a:rPr lang="sv-SE" sz="3600" dirty="0" err="1" smtClean="0"/>
              <a:t>What</a:t>
            </a:r>
            <a:r>
              <a:rPr lang="sv-SE" sz="3600" dirty="0" smtClean="0"/>
              <a:t> </a:t>
            </a:r>
            <a:r>
              <a:rPr lang="sv-SE" sz="3600" dirty="0" err="1" smtClean="0"/>
              <a:t>skills</a:t>
            </a:r>
            <a:r>
              <a:rPr lang="sv-SE" sz="3600" dirty="0" smtClean="0"/>
              <a:t> do I </a:t>
            </a:r>
            <a:r>
              <a:rPr lang="sv-SE" sz="3600" dirty="0" err="1" smtClean="0"/>
              <a:t>need</a:t>
            </a:r>
            <a:r>
              <a:rPr lang="sv-SE" sz="3600" dirty="0" smtClean="0"/>
              <a:t> to </a:t>
            </a:r>
            <a:r>
              <a:rPr lang="sv-SE" sz="3600" dirty="0" err="1" smtClean="0"/>
              <a:t>develop</a:t>
            </a:r>
            <a:r>
              <a:rPr lang="sv-SE" sz="3600" dirty="0" smtClean="0"/>
              <a:t> to pass </a:t>
            </a:r>
            <a:r>
              <a:rPr lang="sv-SE" sz="3600" dirty="0" err="1" smtClean="0"/>
              <a:t>university</a:t>
            </a:r>
            <a:r>
              <a:rPr lang="sv-SE" sz="3600" dirty="0" smtClean="0"/>
              <a:t>?</a:t>
            </a:r>
            <a:endParaRPr lang="sv-SE" sz="3600" dirty="0"/>
          </a:p>
        </p:txBody>
      </p:sp>
    </p:spTree>
    <p:extLst>
      <p:ext uri="{BB962C8B-B14F-4D97-AF65-F5344CB8AC3E}">
        <p14:creationId xmlns:p14="http://schemas.microsoft.com/office/powerpoint/2010/main" val="21334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3125854" cy="7383293"/>
          </a:xfrm>
        </p:spPr>
      </p:pic>
      <p:sp>
        <p:nvSpPr>
          <p:cNvPr id="5" name="TextBox 4"/>
          <p:cNvSpPr txBox="1"/>
          <p:nvPr/>
        </p:nvSpPr>
        <p:spPr>
          <a:xfrm>
            <a:off x="134112" y="136189"/>
            <a:ext cx="4721612" cy="1292662"/>
          </a:xfrm>
          <a:prstGeom prst="rect">
            <a:avLst/>
          </a:prstGeom>
          <a:noFill/>
        </p:spPr>
        <p:txBody>
          <a:bodyPr wrap="square" rtlCol="0">
            <a:spAutoFit/>
          </a:bodyPr>
          <a:lstStyle/>
          <a:p>
            <a:r>
              <a:rPr lang="sv-SE" sz="1400" dirty="0" smtClean="0"/>
              <a:t>Learning Environment </a:t>
            </a:r>
            <a:r>
              <a:rPr lang="sv-SE" sz="1400" dirty="0"/>
              <a:t>2</a:t>
            </a:r>
            <a:endParaRPr lang="sv-SE" sz="1400" dirty="0" smtClean="0"/>
          </a:p>
          <a:p>
            <a:endParaRPr lang="sv-SE" dirty="0"/>
          </a:p>
          <a:p>
            <a:r>
              <a:rPr lang="sv-SE" sz="2800" dirty="0" smtClean="0"/>
              <a:t>”</a:t>
            </a:r>
            <a:r>
              <a:rPr lang="sv-SE" sz="2800" dirty="0" err="1" smtClean="0"/>
              <a:t>Why</a:t>
            </a:r>
            <a:r>
              <a:rPr lang="sv-SE" sz="2800" dirty="0" smtClean="0"/>
              <a:t> </a:t>
            </a:r>
            <a:r>
              <a:rPr lang="sv-SE" sz="2800" dirty="0" err="1" smtClean="0"/>
              <a:t>History</a:t>
            </a:r>
            <a:r>
              <a:rPr lang="sv-SE" sz="2800" dirty="0" smtClean="0"/>
              <a:t> </a:t>
            </a:r>
            <a:r>
              <a:rPr lang="sv-SE" sz="2800" dirty="0" err="1"/>
              <a:t>M</a:t>
            </a:r>
            <a:r>
              <a:rPr lang="sv-SE" sz="2800" dirty="0" err="1" smtClean="0"/>
              <a:t>atters</a:t>
            </a:r>
            <a:r>
              <a:rPr lang="sv-SE" sz="2800" dirty="0" smtClean="0"/>
              <a:t>”</a:t>
            </a:r>
          </a:p>
          <a:p>
            <a:r>
              <a:rPr lang="sv-SE" dirty="0" err="1" smtClean="0"/>
              <a:t>History</a:t>
            </a:r>
            <a:r>
              <a:rPr lang="sv-SE" dirty="0" smtClean="0"/>
              <a:t> in </a:t>
            </a:r>
            <a:r>
              <a:rPr lang="sv-SE" dirty="0" err="1" smtClean="0"/>
              <a:t>society</a:t>
            </a:r>
            <a:r>
              <a:rPr lang="sv-SE" dirty="0" smtClean="0"/>
              <a:t>/the </a:t>
            </a:r>
            <a:r>
              <a:rPr lang="sv-SE" dirty="0" err="1" smtClean="0"/>
              <a:t>world</a:t>
            </a:r>
            <a:endParaRPr lang="sv-SE" dirty="0"/>
          </a:p>
        </p:txBody>
      </p:sp>
      <p:sp>
        <p:nvSpPr>
          <p:cNvPr id="7" name="TextBox 6"/>
          <p:cNvSpPr txBox="1"/>
          <p:nvPr/>
        </p:nvSpPr>
        <p:spPr>
          <a:xfrm>
            <a:off x="8086927" y="6323298"/>
            <a:ext cx="3677289" cy="738664"/>
          </a:xfrm>
          <a:prstGeom prst="rect">
            <a:avLst/>
          </a:prstGeom>
          <a:noFill/>
        </p:spPr>
        <p:txBody>
          <a:bodyPr wrap="none" rtlCol="0">
            <a:spAutoFit/>
          </a:bodyPr>
          <a:lstStyle/>
          <a:p>
            <a:r>
              <a:rPr lang="sv-SE" sz="1200" dirty="0" smtClean="0">
                <a:solidFill>
                  <a:schemeClr val="bg1"/>
                </a:solidFill>
              </a:rPr>
              <a:t>”</a:t>
            </a:r>
            <a:r>
              <a:rPr lang="sv-SE" sz="1200" dirty="0" err="1" smtClean="0">
                <a:solidFill>
                  <a:schemeClr val="bg1"/>
                </a:solidFill>
              </a:rPr>
              <a:t>Why</a:t>
            </a:r>
            <a:r>
              <a:rPr lang="sv-SE" sz="1200" dirty="0" smtClean="0">
                <a:solidFill>
                  <a:schemeClr val="bg1"/>
                </a:solidFill>
              </a:rPr>
              <a:t> </a:t>
            </a:r>
            <a:r>
              <a:rPr lang="sv-SE" sz="1200" dirty="0" err="1" smtClean="0">
                <a:solidFill>
                  <a:schemeClr val="bg1"/>
                </a:solidFill>
              </a:rPr>
              <a:t>History</a:t>
            </a:r>
            <a:r>
              <a:rPr lang="sv-SE" sz="1200" dirty="0" smtClean="0">
                <a:solidFill>
                  <a:schemeClr val="bg1"/>
                </a:solidFill>
              </a:rPr>
              <a:t> </a:t>
            </a:r>
            <a:r>
              <a:rPr lang="sv-SE" sz="1200" dirty="0" err="1" smtClean="0">
                <a:solidFill>
                  <a:schemeClr val="bg1"/>
                </a:solidFill>
              </a:rPr>
              <a:t>Matters</a:t>
            </a:r>
            <a:r>
              <a:rPr lang="sv-SE" sz="1200" dirty="0" smtClean="0">
                <a:solidFill>
                  <a:schemeClr val="bg1"/>
                </a:solidFill>
              </a:rPr>
              <a:t>”  </a:t>
            </a:r>
            <a:r>
              <a:rPr lang="sv-SE" sz="1200" dirty="0" err="1" smtClean="0">
                <a:solidFill>
                  <a:schemeClr val="bg1"/>
                </a:solidFill>
              </a:rPr>
              <a:t>comes</a:t>
            </a:r>
            <a:r>
              <a:rPr lang="sv-SE" sz="1200" dirty="0" smtClean="0">
                <a:solidFill>
                  <a:schemeClr val="bg1"/>
                </a:solidFill>
              </a:rPr>
              <a:t> from: </a:t>
            </a:r>
            <a:r>
              <a:rPr lang="en-US" sz="1200" dirty="0">
                <a:solidFill>
                  <a:schemeClr val="bg1"/>
                </a:solidFill>
              </a:rPr>
              <a:t>Hunt, Lynn (2018). </a:t>
            </a:r>
            <a:r>
              <a:rPr lang="en-US" sz="1200" dirty="0" smtClean="0">
                <a:solidFill>
                  <a:schemeClr val="bg1"/>
                </a:solidFill>
              </a:rPr>
              <a:t/>
            </a:r>
            <a:br>
              <a:rPr lang="en-US" sz="1200" dirty="0" smtClean="0">
                <a:solidFill>
                  <a:schemeClr val="bg1"/>
                </a:solidFill>
              </a:rPr>
            </a:br>
            <a:r>
              <a:rPr lang="en-US" sz="1200" i="1" dirty="0" smtClean="0">
                <a:solidFill>
                  <a:schemeClr val="bg1"/>
                </a:solidFill>
              </a:rPr>
              <a:t>History</a:t>
            </a:r>
            <a:r>
              <a:rPr lang="en-US" sz="1200" i="1" dirty="0">
                <a:solidFill>
                  <a:schemeClr val="bg1"/>
                </a:solidFill>
              </a:rPr>
              <a:t>: why it matters</a:t>
            </a:r>
            <a:r>
              <a:rPr lang="en-US" sz="1200" dirty="0">
                <a:solidFill>
                  <a:schemeClr val="bg1"/>
                </a:solidFill>
              </a:rPr>
              <a:t>. </a:t>
            </a:r>
            <a:r>
              <a:rPr lang="en-US" sz="1200" dirty="0" smtClean="0">
                <a:solidFill>
                  <a:schemeClr val="bg1"/>
                </a:solidFill>
              </a:rPr>
              <a:t>Cambridge</a:t>
            </a:r>
            <a:r>
              <a:rPr lang="en-US" sz="1200" dirty="0">
                <a:solidFill>
                  <a:schemeClr val="bg1"/>
                </a:solidFill>
              </a:rPr>
              <a:t>: Polity Press</a:t>
            </a:r>
          </a:p>
          <a:p>
            <a:endParaRPr lang="sv-SE" dirty="0"/>
          </a:p>
        </p:txBody>
      </p:sp>
      <p:sp>
        <p:nvSpPr>
          <p:cNvPr id="8" name="Rectangle 7"/>
          <p:cNvSpPr/>
          <p:nvPr/>
        </p:nvSpPr>
        <p:spPr>
          <a:xfrm>
            <a:off x="4398976" y="160273"/>
            <a:ext cx="9641277" cy="7232749"/>
          </a:xfrm>
          <a:prstGeom prst="rect">
            <a:avLst/>
          </a:prstGeom>
        </p:spPr>
        <p:txBody>
          <a:bodyPr wrap="square">
            <a:spAutoFit/>
          </a:bodyPr>
          <a:lstStyle/>
          <a:p>
            <a:pPr marL="571500" indent="-571500">
              <a:buFont typeface="Arial" panose="020B0604020202020204" pitchFamily="34" charset="0"/>
              <a:buChar char="•"/>
            </a:pPr>
            <a:r>
              <a:rPr lang="sv-SE" sz="3600" dirty="0" smtClean="0"/>
              <a:t>The </a:t>
            </a:r>
            <a:r>
              <a:rPr lang="sv-SE" sz="3600" dirty="0" err="1" smtClean="0"/>
              <a:t>Knowledge</a:t>
            </a:r>
            <a:r>
              <a:rPr lang="sv-SE" sz="3600" dirty="0" smtClean="0"/>
              <a:t>/Post </a:t>
            </a:r>
            <a:r>
              <a:rPr lang="sv-SE" sz="3600" dirty="0"/>
              <a:t>I</a:t>
            </a:r>
            <a:r>
              <a:rPr lang="sv-SE" sz="3600" dirty="0" smtClean="0"/>
              <a:t>ndustrial </a:t>
            </a:r>
            <a:r>
              <a:rPr lang="sv-SE" sz="3600" dirty="0" err="1" smtClean="0"/>
              <a:t>society</a:t>
            </a:r>
            <a:endParaRPr lang="sv-SE" sz="3600" dirty="0"/>
          </a:p>
          <a:p>
            <a:pPr marL="571500" indent="-571500">
              <a:buFont typeface="Arial" panose="020B0604020202020204" pitchFamily="34" charset="0"/>
              <a:buChar char="•"/>
            </a:pPr>
            <a:r>
              <a:rPr lang="sv-SE" sz="3600" dirty="0" err="1"/>
              <a:t>Fake</a:t>
            </a:r>
            <a:r>
              <a:rPr lang="sv-SE" sz="3600" dirty="0"/>
              <a:t> </a:t>
            </a:r>
            <a:r>
              <a:rPr lang="sv-SE" sz="3600" dirty="0" err="1"/>
              <a:t>news</a:t>
            </a:r>
            <a:r>
              <a:rPr lang="sv-SE" sz="3600" dirty="0"/>
              <a:t> (</a:t>
            </a:r>
            <a:r>
              <a:rPr lang="sv-SE" sz="3600" dirty="0" err="1"/>
              <a:t>What</a:t>
            </a:r>
            <a:r>
              <a:rPr lang="sv-SE" sz="3600" dirty="0"/>
              <a:t> is </a:t>
            </a:r>
            <a:r>
              <a:rPr lang="sv-SE" sz="3600" dirty="0" err="1"/>
              <a:t>truth</a:t>
            </a:r>
            <a:r>
              <a:rPr lang="sv-SE" sz="3600" dirty="0" smtClean="0"/>
              <a:t>?)</a:t>
            </a:r>
          </a:p>
          <a:p>
            <a:pPr marL="571500" indent="-571500">
              <a:buFont typeface="Arial" panose="020B0604020202020204" pitchFamily="34" charset="0"/>
              <a:buChar char="•"/>
            </a:pPr>
            <a:r>
              <a:rPr lang="sv-SE" sz="3600" dirty="0" smtClean="0"/>
              <a:t>”</a:t>
            </a:r>
            <a:r>
              <a:rPr lang="sv-SE" sz="3600" dirty="0" err="1" smtClean="0"/>
              <a:t>Memory</a:t>
            </a:r>
            <a:r>
              <a:rPr lang="sv-SE" sz="3600" dirty="0" smtClean="0"/>
              <a:t> </a:t>
            </a:r>
            <a:r>
              <a:rPr lang="sv-SE" sz="3600" dirty="0" err="1" smtClean="0"/>
              <a:t>Wars</a:t>
            </a:r>
            <a:r>
              <a:rPr lang="sv-SE" sz="3600" dirty="0" smtClean="0"/>
              <a:t>”</a:t>
            </a:r>
          </a:p>
          <a:p>
            <a:pPr marL="571500" indent="-571500">
              <a:buFont typeface="Arial" panose="020B0604020202020204" pitchFamily="34" charset="0"/>
              <a:buChar char="•"/>
            </a:pPr>
            <a:r>
              <a:rPr lang="sv-SE" sz="3600" dirty="0" err="1" smtClean="0"/>
              <a:t>Cultural</a:t>
            </a:r>
            <a:r>
              <a:rPr lang="sv-SE" sz="3600" dirty="0" smtClean="0"/>
              <a:t> </a:t>
            </a:r>
            <a:r>
              <a:rPr lang="sv-SE" sz="3600" dirty="0" err="1" smtClean="0"/>
              <a:t>heritage</a:t>
            </a:r>
            <a:endParaRPr lang="sv-SE" sz="3600" dirty="0"/>
          </a:p>
          <a:p>
            <a:pPr marL="571500" indent="-571500">
              <a:buFont typeface="Arial" panose="020B0604020202020204" pitchFamily="34" charset="0"/>
              <a:buChar char="•"/>
            </a:pPr>
            <a:r>
              <a:rPr lang="sv-SE" sz="3600" dirty="0" err="1" smtClean="0"/>
              <a:t>Past</a:t>
            </a:r>
            <a:r>
              <a:rPr lang="sv-SE" sz="3600" dirty="0" smtClean="0"/>
              <a:t> – Present - </a:t>
            </a:r>
            <a:r>
              <a:rPr lang="sv-SE" sz="3600" dirty="0" err="1"/>
              <a:t>F</a:t>
            </a:r>
            <a:r>
              <a:rPr lang="sv-SE" sz="3600" dirty="0" err="1" smtClean="0"/>
              <a:t>uture</a:t>
            </a:r>
            <a:r>
              <a:rPr lang="sv-SE" sz="3600" dirty="0" smtClean="0">
                <a:solidFill>
                  <a:schemeClr val="bg1">
                    <a:lumMod val="50000"/>
                  </a:schemeClr>
                </a:solidFill>
              </a:rPr>
              <a:t/>
            </a:r>
            <a:br>
              <a:rPr lang="sv-SE" sz="3600" dirty="0" smtClean="0">
                <a:solidFill>
                  <a:schemeClr val="bg1">
                    <a:lumMod val="50000"/>
                  </a:schemeClr>
                </a:solidFill>
              </a:rPr>
            </a:br>
            <a:endParaRPr lang="sv-SE" sz="3600" dirty="0">
              <a:solidFill>
                <a:schemeClr val="bg1">
                  <a:lumMod val="50000"/>
                </a:schemeClr>
              </a:solidFill>
            </a:endParaRPr>
          </a:p>
          <a:p>
            <a:pPr marL="571500" indent="-571500">
              <a:buFont typeface="Arial" panose="020B0604020202020204" pitchFamily="34" charset="0"/>
              <a:buChar char="•"/>
            </a:pPr>
            <a:r>
              <a:rPr lang="sv-SE" sz="3600" dirty="0" err="1">
                <a:solidFill>
                  <a:schemeClr val="bg1"/>
                </a:solidFill>
              </a:rPr>
              <a:t>Intellectual</a:t>
            </a:r>
            <a:r>
              <a:rPr lang="sv-SE" sz="3600" dirty="0">
                <a:solidFill>
                  <a:schemeClr val="bg1"/>
                </a:solidFill>
              </a:rPr>
              <a:t> </a:t>
            </a:r>
            <a:r>
              <a:rPr lang="sv-SE" sz="3600" dirty="0" err="1">
                <a:solidFill>
                  <a:schemeClr val="bg1"/>
                </a:solidFill>
              </a:rPr>
              <a:t>skills</a:t>
            </a:r>
            <a:endParaRPr lang="sv-SE" sz="3600" dirty="0">
              <a:solidFill>
                <a:schemeClr val="bg1">
                  <a:lumMod val="50000"/>
                </a:schemeClr>
              </a:solidFill>
            </a:endParaRPr>
          </a:p>
          <a:p>
            <a:r>
              <a:rPr lang="en-US" sz="2800" dirty="0" smtClean="0">
                <a:solidFill>
                  <a:schemeClr val="bg1"/>
                </a:solidFill>
              </a:rPr>
              <a:t>- Manage </a:t>
            </a:r>
            <a:r>
              <a:rPr lang="en-US" sz="2800" dirty="0">
                <a:solidFill>
                  <a:schemeClr val="bg1"/>
                </a:solidFill>
              </a:rPr>
              <a:t>large amounts of information and </a:t>
            </a:r>
            <a:br>
              <a:rPr lang="en-US" sz="2800" dirty="0">
                <a:solidFill>
                  <a:schemeClr val="bg1"/>
                </a:solidFill>
              </a:rPr>
            </a:br>
            <a:r>
              <a:rPr lang="en-US" sz="2800" dirty="0">
                <a:solidFill>
                  <a:schemeClr val="bg1"/>
                </a:solidFill>
              </a:rPr>
              <a:t>distinguish the </a:t>
            </a:r>
            <a:r>
              <a:rPr lang="en-US" sz="2800" dirty="0" smtClean="0">
                <a:solidFill>
                  <a:schemeClr val="bg1"/>
                </a:solidFill>
              </a:rPr>
              <a:t>essentials</a:t>
            </a:r>
          </a:p>
          <a:p>
            <a:r>
              <a:rPr lang="en-US" sz="2800" dirty="0" smtClean="0">
                <a:solidFill>
                  <a:schemeClr val="bg1"/>
                </a:solidFill>
              </a:rPr>
              <a:t>- Critical </a:t>
            </a:r>
            <a:r>
              <a:rPr lang="en-US" sz="2800" dirty="0">
                <a:solidFill>
                  <a:schemeClr val="bg1"/>
                </a:solidFill>
              </a:rPr>
              <a:t>thinking (and acting)</a:t>
            </a:r>
          </a:p>
          <a:p>
            <a:r>
              <a:rPr lang="en-US" sz="2800" dirty="0" smtClean="0">
                <a:solidFill>
                  <a:schemeClr val="bg1"/>
                </a:solidFill>
              </a:rPr>
              <a:t>- Identification </a:t>
            </a:r>
            <a:r>
              <a:rPr lang="en-US" sz="2800" dirty="0">
                <a:solidFill>
                  <a:schemeClr val="bg1"/>
                </a:solidFill>
              </a:rPr>
              <a:t>of power structures that </a:t>
            </a:r>
            <a:br>
              <a:rPr lang="en-US" sz="2800" dirty="0">
                <a:solidFill>
                  <a:schemeClr val="bg1"/>
                </a:solidFill>
              </a:rPr>
            </a:br>
            <a:r>
              <a:rPr lang="en-US" sz="2800" dirty="0">
                <a:solidFill>
                  <a:schemeClr val="bg1"/>
                </a:solidFill>
              </a:rPr>
              <a:t>consolidate inequality</a:t>
            </a:r>
            <a:r>
              <a:rPr lang="sv-SE" sz="2800" dirty="0" smtClean="0">
                <a:solidFill>
                  <a:schemeClr val="bg1"/>
                </a:solidFill>
              </a:rPr>
              <a:t/>
            </a:r>
            <a:br>
              <a:rPr lang="sv-SE" sz="2800" dirty="0" smtClean="0">
                <a:solidFill>
                  <a:schemeClr val="bg1"/>
                </a:solidFill>
              </a:rPr>
            </a:br>
            <a:r>
              <a:rPr lang="sv-SE" sz="3600" dirty="0" smtClean="0">
                <a:solidFill>
                  <a:schemeClr val="bg1"/>
                </a:solidFill>
              </a:rPr>
              <a:t/>
            </a:r>
            <a:br>
              <a:rPr lang="sv-SE" sz="3600" dirty="0" smtClean="0">
                <a:solidFill>
                  <a:schemeClr val="bg1"/>
                </a:solidFill>
              </a:rPr>
            </a:br>
            <a:endParaRPr lang="sv-SE" sz="3600" dirty="0">
              <a:solidFill>
                <a:schemeClr val="bg1"/>
              </a:solidFill>
            </a:endParaRPr>
          </a:p>
        </p:txBody>
      </p:sp>
    </p:spTree>
    <p:extLst>
      <p:ext uri="{BB962C8B-B14F-4D97-AF65-F5344CB8AC3E}">
        <p14:creationId xmlns:p14="http://schemas.microsoft.com/office/powerpoint/2010/main" val="8470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6538" y="-175099"/>
            <a:ext cx="12938538" cy="7277928"/>
          </a:xfrm>
        </p:spPr>
      </p:pic>
      <p:sp>
        <p:nvSpPr>
          <p:cNvPr id="5" name="Rectangle 4"/>
          <p:cNvSpPr/>
          <p:nvPr/>
        </p:nvSpPr>
        <p:spPr>
          <a:xfrm>
            <a:off x="3135549" y="3168448"/>
            <a:ext cx="6096000" cy="2308324"/>
          </a:xfrm>
          <a:prstGeom prst="rect">
            <a:avLst/>
          </a:prstGeom>
        </p:spPr>
        <p:txBody>
          <a:bodyPr>
            <a:spAutoFit/>
          </a:bodyPr>
          <a:lstStyle/>
          <a:p>
            <a:r>
              <a:rPr lang="sv-SE" sz="3600" dirty="0" smtClean="0">
                <a:solidFill>
                  <a:schemeClr val="bg1"/>
                </a:solidFill>
              </a:rPr>
              <a:t>”…[P]</a:t>
            </a:r>
            <a:r>
              <a:rPr lang="sv-SE" sz="3600" dirty="0" err="1" smtClean="0">
                <a:solidFill>
                  <a:schemeClr val="bg1"/>
                </a:solidFill>
              </a:rPr>
              <a:t>ublic</a:t>
            </a:r>
            <a:r>
              <a:rPr lang="sv-SE" sz="3600" dirty="0" smtClean="0">
                <a:solidFill>
                  <a:schemeClr val="bg1"/>
                </a:solidFill>
              </a:rPr>
              <a:t> </a:t>
            </a:r>
            <a:r>
              <a:rPr lang="sv-SE" sz="3600" dirty="0" err="1" smtClean="0">
                <a:solidFill>
                  <a:schemeClr val="bg1"/>
                </a:solidFill>
              </a:rPr>
              <a:t>interest</a:t>
            </a:r>
            <a:r>
              <a:rPr lang="sv-SE" sz="3600" dirty="0" smtClean="0">
                <a:solidFill>
                  <a:schemeClr val="bg1"/>
                </a:solidFill>
              </a:rPr>
              <a:t> </a:t>
            </a:r>
            <a:r>
              <a:rPr lang="sv-SE" sz="3600" dirty="0">
                <a:solidFill>
                  <a:schemeClr val="bg1"/>
                </a:solidFill>
              </a:rPr>
              <a:t>in </a:t>
            </a:r>
            <a:r>
              <a:rPr lang="sv-SE" sz="3600" dirty="0" err="1">
                <a:solidFill>
                  <a:schemeClr val="bg1"/>
                </a:solidFill>
              </a:rPr>
              <a:t>history</a:t>
            </a:r>
            <a:r>
              <a:rPr lang="sv-SE" sz="3600" dirty="0">
                <a:solidFill>
                  <a:schemeClr val="bg1"/>
                </a:solidFill>
              </a:rPr>
              <a:t> is not </a:t>
            </a:r>
            <a:r>
              <a:rPr lang="sv-SE" sz="3600" dirty="0" err="1" smtClean="0">
                <a:solidFill>
                  <a:schemeClr val="bg1"/>
                </a:solidFill>
              </a:rPr>
              <a:t>simply</a:t>
            </a:r>
            <a:r>
              <a:rPr lang="sv-SE" sz="3600" dirty="0" smtClean="0">
                <a:solidFill>
                  <a:schemeClr val="bg1"/>
                </a:solidFill>
              </a:rPr>
              <a:t> </a:t>
            </a:r>
            <a:r>
              <a:rPr lang="sv-SE" sz="3600" dirty="0" err="1">
                <a:solidFill>
                  <a:schemeClr val="bg1"/>
                </a:solidFill>
              </a:rPr>
              <a:t>rising</a:t>
            </a:r>
            <a:r>
              <a:rPr lang="sv-SE" sz="3600" dirty="0">
                <a:solidFill>
                  <a:schemeClr val="bg1"/>
                </a:solidFill>
              </a:rPr>
              <a:t>; </a:t>
            </a:r>
            <a:r>
              <a:rPr lang="sv-SE" sz="3600" dirty="0" err="1">
                <a:solidFill>
                  <a:schemeClr val="bg1"/>
                </a:solidFill>
              </a:rPr>
              <a:t>it´s</a:t>
            </a:r>
            <a:r>
              <a:rPr lang="sv-SE" sz="3600" dirty="0">
                <a:solidFill>
                  <a:schemeClr val="bg1"/>
                </a:solidFill>
              </a:rPr>
              <a:t> </a:t>
            </a:r>
            <a:r>
              <a:rPr lang="sv-SE" sz="3600" dirty="0" err="1">
                <a:solidFill>
                  <a:schemeClr val="bg1"/>
                </a:solidFill>
              </a:rPr>
              <a:t>skyrocketing</a:t>
            </a:r>
            <a:r>
              <a:rPr lang="sv-SE" sz="3600" dirty="0" smtClean="0">
                <a:solidFill>
                  <a:schemeClr val="bg1"/>
                </a:solidFill>
              </a:rPr>
              <a:t>.”</a:t>
            </a:r>
          </a:p>
          <a:p>
            <a:endParaRPr lang="sv-SE" sz="3600" dirty="0">
              <a:solidFill>
                <a:schemeClr val="bg1"/>
              </a:solidFill>
            </a:endParaRPr>
          </a:p>
        </p:txBody>
      </p:sp>
      <p:sp>
        <p:nvSpPr>
          <p:cNvPr id="6" name="Rectangle 5"/>
          <p:cNvSpPr/>
          <p:nvPr/>
        </p:nvSpPr>
        <p:spPr>
          <a:xfrm>
            <a:off x="6647234" y="5810124"/>
            <a:ext cx="6096000" cy="646331"/>
          </a:xfrm>
          <a:prstGeom prst="rect">
            <a:avLst/>
          </a:prstGeom>
        </p:spPr>
        <p:txBody>
          <a:bodyPr>
            <a:spAutoFit/>
          </a:bodyPr>
          <a:lstStyle/>
          <a:p>
            <a:r>
              <a:rPr lang="en-US" dirty="0">
                <a:solidFill>
                  <a:schemeClr val="bg1"/>
                </a:solidFill>
              </a:rPr>
              <a:t>Hunt, Lynn (2018). </a:t>
            </a:r>
            <a:r>
              <a:rPr lang="en-US" i="1" dirty="0" smtClean="0">
                <a:solidFill>
                  <a:schemeClr val="bg1"/>
                </a:solidFill>
              </a:rPr>
              <a:t>History</a:t>
            </a:r>
            <a:r>
              <a:rPr lang="en-US" i="1" dirty="0">
                <a:solidFill>
                  <a:schemeClr val="bg1"/>
                </a:solidFill>
              </a:rPr>
              <a:t>: why it matters</a:t>
            </a:r>
            <a:r>
              <a:rPr lang="en-US" dirty="0" smtClean="0">
                <a:solidFill>
                  <a:schemeClr val="bg1"/>
                </a:solidFill>
              </a:rPr>
              <a:t>.</a:t>
            </a:r>
            <a:br>
              <a:rPr lang="en-US" dirty="0" smtClean="0">
                <a:solidFill>
                  <a:schemeClr val="bg1"/>
                </a:solidFill>
              </a:rPr>
            </a:br>
            <a:r>
              <a:rPr lang="en-US" dirty="0" smtClean="0">
                <a:solidFill>
                  <a:schemeClr val="bg1"/>
                </a:solidFill>
              </a:rPr>
              <a:t>Cambridge</a:t>
            </a:r>
            <a:r>
              <a:rPr lang="en-US" dirty="0">
                <a:solidFill>
                  <a:schemeClr val="bg1"/>
                </a:solidFill>
              </a:rPr>
              <a:t>: Polity </a:t>
            </a:r>
            <a:r>
              <a:rPr lang="en-US" dirty="0" smtClean="0">
                <a:solidFill>
                  <a:schemeClr val="bg1"/>
                </a:solidFill>
              </a:rPr>
              <a:t>Press. Page 25.</a:t>
            </a:r>
            <a:endParaRPr lang="sv-SE" dirty="0"/>
          </a:p>
        </p:txBody>
      </p:sp>
    </p:spTree>
    <p:extLst>
      <p:ext uri="{BB962C8B-B14F-4D97-AF65-F5344CB8AC3E}">
        <p14:creationId xmlns:p14="http://schemas.microsoft.com/office/powerpoint/2010/main" val="2093265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523</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Tinos</vt:lpstr>
      <vt:lpstr>Office Theme</vt:lpstr>
      <vt:lpstr>Two learning environments - Reflections</vt:lpstr>
      <vt:lpstr>PowerPoint Presentation</vt:lpstr>
      <vt:lpstr>PowerPoint Presentation</vt:lpstr>
      <vt:lpstr>PowerPoint Presentation</vt:lpstr>
      <vt:lpstr>Cultural Learning Environment for Students in History?</vt:lpstr>
      <vt:lpstr>PowerPoint Presentation</vt:lpstr>
      <vt:lpstr>PowerPoint Presentation</vt:lpstr>
      <vt:lpstr>PowerPoint Presentation</vt:lpstr>
    </vt:vector>
  </TitlesOfParts>
  <Company>Karlstads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Backius</dc:creator>
  <cp:lastModifiedBy>Stefan Backius</cp:lastModifiedBy>
  <cp:revision>28</cp:revision>
  <dcterms:created xsi:type="dcterms:W3CDTF">2019-03-08T08:44:35Z</dcterms:created>
  <dcterms:modified xsi:type="dcterms:W3CDTF">2019-03-10T20:38:24Z</dcterms:modified>
</cp:coreProperties>
</file>