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62" r:id="rId4"/>
    <p:sldId id="268" r:id="rId5"/>
    <p:sldId id="258" r:id="rId6"/>
    <p:sldId id="259" r:id="rId7"/>
    <p:sldId id="264"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just forma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2061" autoAdjust="0"/>
  </p:normalViewPr>
  <p:slideViewPr>
    <p:cSldViewPr snapToGrid="0">
      <p:cViewPr>
        <p:scale>
          <a:sx n="60" d="100"/>
          <a:sy n="60"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DF4769-E3F2-4833-8D8D-E8BDE15FE3E7}" type="datetimeFigureOut">
              <a:rPr lang="en-US" smtClean="0"/>
              <a:t>3/9/2019</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A23429-AAB4-4F3E-8FA8-1FB2911D1B4F}" type="slidenum">
              <a:rPr lang="en-US" smtClean="0"/>
              <a:t>‹#›</a:t>
            </a:fld>
            <a:endParaRPr lang="en-US"/>
          </a:p>
        </p:txBody>
      </p:sp>
    </p:spTree>
    <p:extLst>
      <p:ext uri="{BB962C8B-B14F-4D97-AF65-F5344CB8AC3E}">
        <p14:creationId xmlns:p14="http://schemas.microsoft.com/office/powerpoint/2010/main" val="2751453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200" b="0" i="1" kern="1200" dirty="0" smtClean="0">
                <a:solidFill>
                  <a:schemeClr val="tx1"/>
                </a:solidFill>
                <a:effectLst/>
                <a:latin typeface="+mn-lt"/>
                <a:ea typeface="+mn-ea"/>
                <a:cs typeface="+mn-cs"/>
              </a:rPr>
              <a:t>Prepare a presentation with pictures and/or videos of two learning environments that you and the students work in during the course you have chosen or any other course. Preferably, choose one class room and one digital learning environment.</a:t>
            </a:r>
          </a:p>
          <a:p>
            <a:r>
              <a:rPr lang="en-US" sz="1200" b="0" i="1" kern="1200" dirty="0" smtClean="0">
                <a:solidFill>
                  <a:schemeClr val="tx1"/>
                </a:solidFill>
                <a:effectLst/>
                <a:latin typeface="+mn-lt"/>
                <a:ea typeface="+mn-ea"/>
                <a:cs typeface="+mn-cs"/>
              </a:rPr>
              <a:t>Reflect on the perspectives: Expected pedagogy, flexibility, digital possibilities, furnishing, light, air / ventilation, any other aspect you would like to highlight.</a:t>
            </a:r>
          </a:p>
          <a:p>
            <a:r>
              <a:rPr lang="en-US" sz="1200" b="0" i="1" kern="1200" dirty="0" smtClean="0">
                <a:solidFill>
                  <a:schemeClr val="tx1"/>
                </a:solidFill>
                <a:effectLst/>
                <a:latin typeface="+mn-lt"/>
                <a:ea typeface="+mn-ea"/>
                <a:cs typeface="+mn-cs"/>
              </a:rPr>
              <a:t>Make sure to use only pictures which you are allowed to use in order to enable you to post the presentation on your blog.</a:t>
            </a:r>
          </a:p>
          <a:p>
            <a:endParaRPr lang="en-US" dirty="0" smtClean="0"/>
          </a:p>
          <a:p>
            <a:r>
              <a:rPr lang="en-US" dirty="0" smtClean="0"/>
              <a:t>So, iv been thinking about the</a:t>
            </a:r>
            <a:r>
              <a:rPr lang="en-US" baseline="0" dirty="0" smtClean="0"/>
              <a:t> course that a have chosen and how it is structured. If we</a:t>
            </a:r>
            <a:r>
              <a:rPr lang="en-US" dirty="0" smtClean="0"/>
              <a:t> agree that teaching is a design</a:t>
            </a:r>
            <a:r>
              <a:rPr lang="en-US" baseline="0" dirty="0" smtClean="0"/>
              <a:t> sciences, an art of the artificial, on how it should be, how do we then design education in a digital world. </a:t>
            </a:r>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1</a:t>
            </a:fld>
            <a:endParaRPr lang="en-US"/>
          </a:p>
        </p:txBody>
      </p:sp>
    </p:spTree>
    <p:extLst>
      <p:ext uri="{BB962C8B-B14F-4D97-AF65-F5344CB8AC3E}">
        <p14:creationId xmlns:p14="http://schemas.microsoft.com/office/powerpoint/2010/main" val="2604119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course is part of the maters program in risk and environmental studies. It is the third</a:t>
            </a:r>
            <a:r>
              <a:rPr lang="en-US" baseline="0" dirty="0" smtClean="0"/>
              <a:t> course covering the subject of human safety, with the first course covering how to explain the problem, the second how to solve the problem and the third how to implement an evaluate solutions. It is </a:t>
            </a:r>
            <a:r>
              <a:rPr lang="en-US" baseline="0" dirty="0" smtClean="0"/>
              <a:t>Usually a small group of students, around 10 in the class.  </a:t>
            </a:r>
            <a:endParaRPr lang="en-US" dirty="0" smtClean="0"/>
          </a:p>
          <a:p>
            <a:endParaRPr lang="en-US" baseline="0" dirty="0" smtClean="0"/>
          </a:p>
          <a:p>
            <a:endParaRPr lang="en-US" baseline="0" dirty="0" smtClean="0"/>
          </a:p>
          <a:p>
            <a:r>
              <a:rPr lang="en-US" baseline="0" dirty="0" smtClean="0"/>
              <a:t>As this is a distance course it is mainly online based, but we start with a meeting at campus, and then they are of to work on there own and after ten week they return to the classroom. </a:t>
            </a:r>
          </a:p>
          <a:p>
            <a:endParaRPr lang="en-US" baseline="0" dirty="0" smtClean="0"/>
          </a:p>
          <a:p>
            <a:endParaRPr lang="en-US" dirty="0" smtClean="0"/>
          </a:p>
          <a:p>
            <a:endParaRPr lang="en-US" baseline="0" dirty="0" smtClean="0"/>
          </a:p>
        </p:txBody>
      </p:sp>
      <p:sp>
        <p:nvSpPr>
          <p:cNvPr id="4" name="Platshållare för bildnummer 3"/>
          <p:cNvSpPr>
            <a:spLocks noGrp="1"/>
          </p:cNvSpPr>
          <p:nvPr>
            <p:ph type="sldNum" sz="quarter" idx="10"/>
          </p:nvPr>
        </p:nvSpPr>
        <p:spPr/>
        <p:txBody>
          <a:bodyPr/>
          <a:lstStyle/>
          <a:p>
            <a:fld id="{A9A23429-AAB4-4F3E-8FA8-1FB2911D1B4F}" type="slidenum">
              <a:rPr lang="en-US" smtClean="0"/>
              <a:t>2</a:t>
            </a:fld>
            <a:endParaRPr lang="en-US"/>
          </a:p>
        </p:txBody>
      </p:sp>
    </p:spTree>
    <p:extLst>
      <p:ext uri="{BB962C8B-B14F-4D97-AF65-F5344CB8AC3E}">
        <p14:creationId xmlns:p14="http://schemas.microsoft.com/office/powerpoint/2010/main" val="858368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smtClean="0"/>
              <a:t>This is the outline of the course.</a:t>
            </a:r>
            <a:r>
              <a:rPr lang="en-US" baseline="0" dirty="0" smtClean="0"/>
              <a:t> It constitutes of one project that is handed in in four parts. </a:t>
            </a:r>
          </a:p>
          <a:p>
            <a:r>
              <a:rPr lang="en-US" baseline="0" dirty="0" smtClean="0"/>
              <a:t>Explaining the parts.</a:t>
            </a:r>
          </a:p>
          <a:p>
            <a:endParaRPr lang="en-US" baseline="0" dirty="0" smtClean="0"/>
          </a:p>
          <a:p>
            <a:endParaRPr lang="en-US" baseline="0" dirty="0" smtClean="0"/>
          </a:p>
          <a:p>
            <a:endParaRPr lang="en-US" baseline="0" dirty="0" smtClean="0"/>
          </a:p>
          <a:p>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3</a:t>
            </a:fld>
            <a:endParaRPr lang="en-US"/>
          </a:p>
        </p:txBody>
      </p:sp>
    </p:spTree>
    <p:extLst>
      <p:ext uri="{BB962C8B-B14F-4D97-AF65-F5344CB8AC3E}">
        <p14:creationId xmlns:p14="http://schemas.microsoft.com/office/powerpoint/2010/main" val="3007101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With as</a:t>
            </a:r>
            <a:r>
              <a:rPr lang="en-US" sz="1200" b="0" i="0" kern="1200" baseline="0" dirty="0" smtClean="0">
                <a:solidFill>
                  <a:schemeClr val="tx1"/>
                </a:solidFill>
                <a:effectLst/>
                <a:latin typeface="+mn-lt"/>
                <a:ea typeface="+mn-ea"/>
                <a:cs typeface="+mn-cs"/>
              </a:rPr>
              <a:t> few students as 10 the classical class room offers many possibilities. Over the years we have learned that it is important for the students to choose subject right away, otherwise some tend to have difficulties getting started. </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I guess t</a:t>
            </a:r>
            <a:r>
              <a:rPr lang="en-US" sz="1200" b="0" i="0" kern="1200" dirty="0" smtClean="0">
                <a:solidFill>
                  <a:schemeClr val="tx1"/>
                </a:solidFill>
                <a:effectLst/>
                <a:latin typeface="+mn-lt"/>
                <a:ea typeface="+mn-ea"/>
                <a:cs typeface="+mn-cs"/>
              </a:rPr>
              <a:t>he expected in this room is</a:t>
            </a:r>
            <a:r>
              <a:rPr lang="en-US" sz="1200" b="0" i="0" kern="1200" baseline="0" dirty="0" smtClean="0">
                <a:solidFill>
                  <a:schemeClr val="tx1"/>
                </a:solidFill>
                <a:effectLst/>
                <a:latin typeface="+mn-lt"/>
                <a:ea typeface="+mn-ea"/>
                <a:cs typeface="+mn-cs"/>
              </a:rPr>
              <a:t> traditional lecturing, but that is something that can be done online so instead the time on campus is used for other purposes. </a:t>
            </a:r>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4</a:t>
            </a:fld>
            <a:endParaRPr lang="en-US"/>
          </a:p>
        </p:txBody>
      </p:sp>
    </p:spTree>
    <p:extLst>
      <p:ext uri="{BB962C8B-B14F-4D97-AF65-F5344CB8AC3E}">
        <p14:creationId xmlns:p14="http://schemas.microsoft.com/office/powerpoint/2010/main" val="4099699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this point</a:t>
            </a:r>
            <a:r>
              <a:rPr lang="en-US" baseline="0" dirty="0" smtClean="0"/>
              <a:t> the students are generally highly skilled and very use to studying. </a:t>
            </a:r>
            <a:endParaRPr lang="en-US" dirty="0" smtClean="0"/>
          </a:p>
          <a:p>
            <a:endParaRPr lang="en-US" dirty="0" smtClean="0"/>
          </a:p>
          <a:p>
            <a:r>
              <a:rPr lang="en-US" dirty="0" smtClean="0"/>
              <a:t>We use the time together</a:t>
            </a:r>
            <a:r>
              <a:rPr lang="en-US" baseline="0" dirty="0" smtClean="0"/>
              <a:t> in the room preferably to discuss. If needed we change the furnishing of the room so that we can sit together and talk, instead of me talking. </a:t>
            </a:r>
          </a:p>
          <a:p>
            <a:endParaRPr lang="en-US" baseline="0" dirty="0" smtClean="0"/>
          </a:p>
          <a:p>
            <a:r>
              <a:rPr lang="en-US" baseline="0" dirty="0" smtClean="0"/>
              <a:t>I introduce the assignment that they are going to work with. They are use to this step wise way of working from the previous courses and therefore know what to expect. This is important, they are experienced and this gives us the opportunity to rise the expectations on there achievements. </a:t>
            </a:r>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5</a:t>
            </a:fld>
            <a:endParaRPr lang="en-US"/>
          </a:p>
        </p:txBody>
      </p:sp>
    </p:spTree>
    <p:extLst>
      <p:ext uri="{BB962C8B-B14F-4D97-AF65-F5344CB8AC3E}">
        <p14:creationId xmlns:p14="http://schemas.microsoft.com/office/powerpoint/2010/main" val="1587493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200" b="0" i="1" kern="1200" dirty="0" smtClean="0">
                <a:solidFill>
                  <a:schemeClr val="tx1"/>
                </a:solidFill>
                <a:effectLst/>
                <a:latin typeface="+mn-lt"/>
                <a:ea typeface="+mn-ea"/>
                <a:cs typeface="+mn-cs"/>
              </a:rPr>
              <a:t>Expected pedagogy, flexibility, digital possibilities, furnishing, light, air / ventilation, any other aspect you would like to highlight.</a:t>
            </a:r>
          </a:p>
          <a:p>
            <a:endParaRPr lang="en-US" sz="1200" b="0" i="1" u="none" strike="noStrike" kern="1200" baseline="0" dirty="0" smtClean="0">
              <a:solidFill>
                <a:schemeClr val="tx1"/>
              </a:solidFill>
              <a:effectLst/>
              <a:latin typeface="+mn-lt"/>
              <a:ea typeface="+mn-ea"/>
              <a:cs typeface="+mn-cs"/>
            </a:endParaRPr>
          </a:p>
          <a:p>
            <a:r>
              <a:rPr lang="en-US" sz="1200" b="0" i="0" u="none" strike="noStrike" kern="1200" baseline="0" dirty="0" smtClean="0">
                <a:solidFill>
                  <a:schemeClr val="tx1"/>
                </a:solidFill>
                <a:effectLst/>
                <a:latin typeface="+mn-lt"/>
                <a:ea typeface="+mn-ea"/>
                <a:cs typeface="+mn-cs"/>
              </a:rPr>
              <a:t>During the online periods there are a lot of opportunities.</a:t>
            </a:r>
          </a:p>
          <a:p>
            <a:r>
              <a:rPr lang="en-US" sz="1200" b="0" i="0" u="none" strike="noStrike" kern="1200" baseline="0" dirty="0" smtClean="0">
                <a:solidFill>
                  <a:schemeClr val="tx1"/>
                </a:solidFill>
                <a:effectLst/>
                <a:latin typeface="+mn-lt"/>
                <a:ea typeface="+mn-ea"/>
                <a:cs typeface="+mn-cs"/>
              </a:rPr>
              <a:t>I guess the primary learning </a:t>
            </a:r>
            <a:r>
              <a:rPr lang="en-US" sz="1200" b="0" i="0" u="none" strike="noStrike" kern="1200" baseline="0" dirty="0" smtClean="0">
                <a:solidFill>
                  <a:schemeClr val="tx1"/>
                </a:solidFill>
                <a:latin typeface="+mn-lt"/>
                <a:ea typeface="+mn-ea"/>
                <a:cs typeface="+mn-cs"/>
              </a:rPr>
              <a:t>environment is canvas, meaning that the structure there is important. canvas is the building, and maybe speed grader is there classroom.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It is on speed grader that they get feedback and feed forward, it is a place for communication. A lot of the students also use other tools for interaction during this period, they will right messengers, mail and call us.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online time is the time were we can’t control their environment. They can organize is how ever they like. </a:t>
            </a:r>
          </a:p>
          <a:p>
            <a:r>
              <a:rPr lang="en-US" sz="1200" b="0" i="0" u="none" strike="noStrike" kern="1200" baseline="0" dirty="0" smtClean="0">
                <a:solidFill>
                  <a:schemeClr val="tx1"/>
                </a:solidFill>
                <a:latin typeface="+mn-lt"/>
                <a:ea typeface="+mn-ea"/>
                <a:cs typeface="+mn-cs"/>
              </a:rPr>
              <a:t>A problem is technology that isn't working. There is often difficulties with audio and video connections.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6</a:t>
            </a:fld>
            <a:endParaRPr lang="en-US"/>
          </a:p>
        </p:txBody>
      </p:sp>
    </p:spTree>
    <p:extLst>
      <p:ext uri="{BB962C8B-B14F-4D97-AF65-F5344CB8AC3E}">
        <p14:creationId xmlns:p14="http://schemas.microsoft.com/office/powerpoint/2010/main" val="351778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smtClean="0"/>
              <a:t>Looking at it like this,</a:t>
            </a:r>
            <a:r>
              <a:rPr lang="en-US" baseline="0" dirty="0" smtClean="0"/>
              <a:t> it visualizes how much of the course that are online and how important it is to make an effort and work on these parts. </a:t>
            </a:r>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7</a:t>
            </a:fld>
            <a:endParaRPr lang="en-US"/>
          </a:p>
        </p:txBody>
      </p:sp>
    </p:spTree>
    <p:extLst>
      <p:ext uri="{BB962C8B-B14F-4D97-AF65-F5344CB8AC3E}">
        <p14:creationId xmlns:p14="http://schemas.microsoft.com/office/powerpoint/2010/main" val="26582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Before the last meeting</a:t>
            </a:r>
            <a:r>
              <a:rPr lang="en-US" baseline="0" dirty="0" smtClean="0"/>
              <a:t> they give each other comments and questions.</a:t>
            </a:r>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8</a:t>
            </a:fld>
            <a:endParaRPr lang="en-US"/>
          </a:p>
        </p:txBody>
      </p:sp>
    </p:spTree>
    <p:extLst>
      <p:ext uri="{BB962C8B-B14F-4D97-AF65-F5344CB8AC3E}">
        <p14:creationId xmlns:p14="http://schemas.microsoft.com/office/powerpoint/2010/main" val="252528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And</a:t>
            </a:r>
            <a:r>
              <a:rPr lang="en-US" baseline="0" dirty="0" smtClean="0"/>
              <a:t> in the last meeting theses what we discuss, they get to reply of the comments and questions. Again, we try to create a relaxed environment and atmosphere were they can learn from </a:t>
            </a:r>
            <a:r>
              <a:rPr lang="en-US" baseline="0" smtClean="0"/>
              <a:t>each other. </a:t>
            </a:r>
            <a:endParaRPr lang="en-US" dirty="0"/>
          </a:p>
        </p:txBody>
      </p:sp>
      <p:sp>
        <p:nvSpPr>
          <p:cNvPr id="4" name="Platshållare för bildnummer 3"/>
          <p:cNvSpPr>
            <a:spLocks noGrp="1"/>
          </p:cNvSpPr>
          <p:nvPr>
            <p:ph type="sldNum" sz="quarter" idx="10"/>
          </p:nvPr>
        </p:nvSpPr>
        <p:spPr/>
        <p:txBody>
          <a:bodyPr/>
          <a:lstStyle/>
          <a:p>
            <a:fld id="{A9A23429-AAB4-4F3E-8FA8-1FB2911D1B4F}" type="slidenum">
              <a:rPr lang="en-US" smtClean="0"/>
              <a:t>9</a:t>
            </a:fld>
            <a:endParaRPr lang="en-US"/>
          </a:p>
        </p:txBody>
      </p:sp>
    </p:spTree>
    <p:extLst>
      <p:ext uri="{BB962C8B-B14F-4D97-AF65-F5344CB8AC3E}">
        <p14:creationId xmlns:p14="http://schemas.microsoft.com/office/powerpoint/2010/main" val="259076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sv-SE" smtClean="0"/>
              <a:t>Klicka här för att ändra format</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lvl1pPr algn="l">
              <a:defRPr/>
            </a:lvl1pPr>
          </a:lstStyle>
          <a:p>
            <a:fld id="{0BA19A3A-B6A4-4686-9F07-1B3EB9D128CC}"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0A397-39BA-4AA0-B0A7-AC7C543E46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079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BA19A3A-B6A4-4686-9F07-1B3EB9D128CC}"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2240530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BA19A3A-B6A4-4686-9F07-1B3EB9D128CC}"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0A397-39BA-4AA0-B0A7-AC7C543E461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454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BA19A3A-B6A4-4686-9F07-1B3EB9D128CC}"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3576245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BA19A3A-B6A4-4686-9F07-1B3EB9D128CC}"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0A397-39BA-4AA0-B0A7-AC7C543E46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494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0BA19A3A-B6A4-4686-9F07-1B3EB9D128CC}"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121846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1024128" y="2967788"/>
            <a:ext cx="4754880" cy="334157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sv-SE" smtClean="0"/>
              <a:t>Redigera format för bakgrundstext</a:t>
            </a:r>
          </a:p>
        </p:txBody>
      </p:sp>
      <p:sp>
        <p:nvSpPr>
          <p:cNvPr id="6" name="Content Placeholder 5"/>
          <p:cNvSpPr>
            <a:spLocks noGrp="1"/>
          </p:cNvSpPr>
          <p:nvPr>
            <p:ph sz="quarter" idx="4"/>
          </p:nvPr>
        </p:nvSpPr>
        <p:spPr>
          <a:xfrm>
            <a:off x="5990888" y="2967788"/>
            <a:ext cx="4754880" cy="334157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0BA19A3A-B6A4-4686-9F07-1B3EB9D128CC}" type="datetimeFigureOut">
              <a:rPr lang="en-US" smtClean="0"/>
              <a:t>3/9/2019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2669045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0BA19A3A-B6A4-4686-9F07-1B3EB9D128CC}" type="datetimeFigureOut">
              <a:rPr lang="en-US" smtClean="0"/>
              <a:t>3/9/2019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3656531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19A3A-B6A4-4686-9F07-1B3EB9D128CC}" type="datetimeFigureOut">
              <a:rPr lang="en-US" smtClean="0"/>
              <a:t>3/9/2019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3554477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sv-SE" smtClean="0"/>
              <a:t>Klicka här för att ändra format</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BA19A3A-B6A4-4686-9F07-1B3EB9D128CC}"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0A397-39BA-4AA0-B0A7-AC7C543E4612}" type="slidenum">
              <a:rPr lang="en-US" smtClean="0"/>
              <a:t>‹#›</a:t>
            </a:fld>
            <a:endParaRPr lang="en-US"/>
          </a:p>
        </p:txBody>
      </p:sp>
    </p:spTree>
    <p:extLst>
      <p:ext uri="{BB962C8B-B14F-4D97-AF65-F5344CB8AC3E}">
        <p14:creationId xmlns:p14="http://schemas.microsoft.com/office/powerpoint/2010/main" val="61350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BA19A3A-B6A4-4686-9F07-1B3EB9D128CC}"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0A397-39BA-4AA0-B0A7-AC7C543E46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683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BA19A3A-B6A4-4686-9F07-1B3EB9D128CC}" type="datetimeFigureOut">
              <a:rPr lang="en-US" smtClean="0"/>
              <a:t>3/9/2019</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E20A397-39BA-4AA0-B0A7-AC7C543E461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56937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US" dirty="0" smtClean="0"/>
              <a:t>Learning environments – digital and in the class room</a:t>
            </a:r>
            <a:endParaRPr lang="en-US" dirty="0"/>
          </a:p>
        </p:txBody>
      </p:sp>
      <p:sp>
        <p:nvSpPr>
          <p:cNvPr id="3" name="Underrubrik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489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9240" y="1997779"/>
            <a:ext cx="5393291" cy="4310946"/>
          </a:xfrm>
          <a:prstGeom prst="rect">
            <a:avLst/>
          </a:prstGeom>
        </p:spPr>
      </p:pic>
      <p:sp>
        <p:nvSpPr>
          <p:cNvPr id="2" name="Rubrik 1"/>
          <p:cNvSpPr>
            <a:spLocks noGrp="1"/>
          </p:cNvSpPr>
          <p:nvPr>
            <p:ph type="title"/>
          </p:nvPr>
        </p:nvSpPr>
        <p:spPr>
          <a:xfrm>
            <a:off x="1024128" y="585216"/>
            <a:ext cx="10424160" cy="1499616"/>
          </a:xfrm>
        </p:spPr>
        <p:txBody>
          <a:bodyPr/>
          <a:lstStyle/>
          <a:p>
            <a:r>
              <a:rPr lang="en-US" dirty="0" smtClean="0"/>
              <a:t>Human </a:t>
            </a:r>
            <a:r>
              <a:rPr lang="en-US" dirty="0"/>
              <a:t>Safety III: Societal safety promotion</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232" y="1997779"/>
            <a:ext cx="5393291" cy="4310946"/>
          </a:xfrm>
          <a:prstGeom prst="rect">
            <a:avLst/>
          </a:prstGeom>
        </p:spPr>
      </p:pic>
      <p:pic>
        <p:nvPicPr>
          <p:cNvPr id="4" name="Platshållare för innehåll 3"/>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3232559" y="1997779"/>
            <a:ext cx="5747928" cy="4310946"/>
          </a:xfrm>
        </p:spPr>
      </p:pic>
    </p:spTree>
    <p:extLst>
      <p:ext uri="{BB962C8B-B14F-4D97-AF65-F5344CB8AC3E}">
        <p14:creationId xmlns:p14="http://schemas.microsoft.com/office/powerpoint/2010/main" val="405661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The course </a:t>
            </a:r>
            <a:endParaRPr lang="en-US"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3868734059"/>
              </p:ext>
            </p:extLst>
          </p:nvPr>
        </p:nvGraphicFramePr>
        <p:xfrm>
          <a:off x="1024128" y="1888889"/>
          <a:ext cx="10066430" cy="4216400"/>
        </p:xfrm>
        <a:graphic>
          <a:graphicData uri="http://schemas.openxmlformats.org/drawingml/2006/table">
            <a:tbl>
              <a:tblPr firstRow="1" bandRow="1">
                <a:tableStyleId>{5C22544A-7EE6-4342-B048-85BDC9FD1C3A}</a:tableStyleId>
              </a:tblPr>
              <a:tblGrid>
                <a:gridCol w="700361">
                  <a:extLst>
                    <a:ext uri="{9D8B030D-6E8A-4147-A177-3AD203B41FA5}">
                      <a16:colId xmlns:a16="http://schemas.microsoft.com/office/drawing/2014/main" val="4130023398"/>
                    </a:ext>
                  </a:extLst>
                </a:gridCol>
                <a:gridCol w="2063740">
                  <a:extLst>
                    <a:ext uri="{9D8B030D-6E8A-4147-A177-3AD203B41FA5}">
                      <a16:colId xmlns:a16="http://schemas.microsoft.com/office/drawing/2014/main" val="1945710212"/>
                    </a:ext>
                  </a:extLst>
                </a:gridCol>
                <a:gridCol w="1606923">
                  <a:extLst>
                    <a:ext uri="{9D8B030D-6E8A-4147-A177-3AD203B41FA5}">
                      <a16:colId xmlns:a16="http://schemas.microsoft.com/office/drawing/2014/main" val="890568863"/>
                    </a:ext>
                  </a:extLst>
                </a:gridCol>
                <a:gridCol w="2821385">
                  <a:extLst>
                    <a:ext uri="{9D8B030D-6E8A-4147-A177-3AD203B41FA5}">
                      <a16:colId xmlns:a16="http://schemas.microsoft.com/office/drawing/2014/main" val="3031908173"/>
                    </a:ext>
                  </a:extLst>
                </a:gridCol>
                <a:gridCol w="2874021">
                  <a:extLst>
                    <a:ext uri="{9D8B030D-6E8A-4147-A177-3AD203B41FA5}">
                      <a16:colId xmlns:a16="http://schemas.microsoft.com/office/drawing/2014/main" val="36092823"/>
                    </a:ext>
                  </a:extLst>
                </a:gridCol>
              </a:tblGrid>
              <a:tr h="370840">
                <a:tc>
                  <a:txBody>
                    <a:bodyPr/>
                    <a:lstStyle/>
                    <a:p>
                      <a:r>
                        <a:rPr lang="en-US" sz="1600" b="1" dirty="0" smtClean="0">
                          <a:solidFill>
                            <a:schemeClr val="tx1"/>
                          </a:solidFill>
                        </a:rPr>
                        <a:t>Week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Learning</a:t>
                      </a:r>
                      <a:r>
                        <a:rPr lang="en-US" sz="1600" b="1" baseline="0" dirty="0" smtClean="0">
                          <a:solidFill>
                            <a:schemeClr val="tx1"/>
                          </a:solidFill>
                        </a:rPr>
                        <a:t> environment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When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Task within the project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Personal feedback/feed forward</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7744037"/>
                  </a:ext>
                </a:extLst>
              </a:tr>
              <a:tr h="370840">
                <a:tc>
                  <a:txBody>
                    <a:bodyPr/>
                    <a:lstStyle/>
                    <a:p>
                      <a:r>
                        <a:rPr lang="en-US" sz="1600" b="1" dirty="0" smtClean="0">
                          <a:solidFill>
                            <a:schemeClr val="tx1"/>
                          </a:solidFill>
                        </a:rPr>
                        <a:t>1</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Campus</a:t>
                      </a:r>
                      <a:r>
                        <a:rPr lang="en-US" sz="1600" b="1" baseline="0" dirty="0" smtClean="0">
                          <a:solidFill>
                            <a:schemeClr val="tx1"/>
                          </a:solidFill>
                        </a:rPr>
                        <a:t> meeting</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During</a:t>
                      </a:r>
                      <a:r>
                        <a:rPr lang="en-US" sz="1600" b="1" baseline="0" dirty="0" smtClean="0">
                          <a:solidFill>
                            <a:schemeClr val="tx1"/>
                          </a:solidFill>
                        </a:rPr>
                        <a:t> class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Choosing</a:t>
                      </a:r>
                      <a:r>
                        <a:rPr lang="en-US" sz="1600" b="1" baseline="0" dirty="0" smtClean="0">
                          <a:solidFill>
                            <a:schemeClr val="tx1"/>
                          </a:solidFill>
                        </a:rPr>
                        <a:t> subject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In</a:t>
                      </a:r>
                      <a:r>
                        <a:rPr lang="en-US" sz="1600" b="1" baseline="0" dirty="0" smtClean="0">
                          <a:solidFill>
                            <a:schemeClr val="tx1"/>
                          </a:solidFill>
                        </a:rPr>
                        <a:t> class </a:t>
                      </a:r>
                      <a:r>
                        <a:rPr lang="en-US" sz="1600" b="1" dirty="0" smtClean="0">
                          <a:solidFill>
                            <a:schemeClr val="tx1"/>
                          </a:solidFill>
                        </a:rPr>
                        <a:t>form teacher and peers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2782666"/>
                  </a:ext>
                </a:extLst>
              </a:tr>
              <a:tr h="370840">
                <a:tc>
                  <a:txBody>
                    <a:bodyPr/>
                    <a:lstStyle/>
                    <a:p>
                      <a:r>
                        <a:rPr lang="en-US" sz="1600" b="1" dirty="0" smtClean="0">
                          <a:solidFill>
                            <a:schemeClr val="tx1"/>
                          </a:solidFill>
                        </a:rPr>
                        <a:t>2-3</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Online,</a:t>
                      </a:r>
                      <a:r>
                        <a:rPr lang="en-US" sz="1600" b="1" baseline="0" dirty="0" smtClean="0">
                          <a:solidFill>
                            <a:schemeClr val="tx1"/>
                          </a:solidFill>
                        </a:rPr>
                        <a:t> low tech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At home</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Needs assessment, program theory</a:t>
                      </a:r>
                      <a:r>
                        <a:rPr lang="en-US" sz="1600" b="1" baseline="0" dirty="0" smtClean="0">
                          <a:solidFill>
                            <a:schemeClr val="tx1"/>
                          </a:solidFill>
                        </a:rPr>
                        <a:t>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baseline="0" dirty="0" smtClean="0">
                          <a:solidFill>
                            <a:schemeClr val="tx1"/>
                          </a:solidFill>
                        </a:rPr>
                        <a:t>From teacher on canvas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4796796"/>
                  </a:ext>
                </a:extLst>
              </a:tr>
              <a:tr h="370840">
                <a:tc>
                  <a:txBody>
                    <a:bodyPr/>
                    <a:lstStyle/>
                    <a:p>
                      <a:r>
                        <a:rPr lang="en-US" sz="1600" b="1" dirty="0" smtClean="0">
                          <a:solidFill>
                            <a:schemeClr val="tx1"/>
                          </a:solidFill>
                        </a:rPr>
                        <a:t>4-5</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Online</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Practical implications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tx1"/>
                          </a:solidFill>
                        </a:rPr>
                        <a:t>From teacher on canvas</a:t>
                      </a:r>
                      <a:endParaRPr lang="en-US" sz="1600" b="1" dirty="0" smtClean="0">
                        <a:solidFill>
                          <a:schemeClr val="tx1"/>
                        </a:solidFill>
                      </a:endParaRP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4224335"/>
                  </a:ext>
                </a:extLst>
              </a:tr>
              <a:tr h="370840">
                <a:tc>
                  <a:txBody>
                    <a:bodyPr/>
                    <a:lstStyle/>
                    <a:p>
                      <a:r>
                        <a:rPr lang="en-US" sz="1600" b="1" dirty="0" smtClean="0">
                          <a:solidFill>
                            <a:schemeClr val="tx1"/>
                          </a:solidFill>
                        </a:rPr>
                        <a:t>6-7</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Online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Evaluation plan</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tx1"/>
                          </a:solidFill>
                        </a:rPr>
                        <a:t>From teacher on canvas</a:t>
                      </a:r>
                      <a:endParaRPr lang="en-US" sz="1600" b="1" dirty="0" smtClean="0">
                        <a:solidFill>
                          <a:schemeClr val="tx1"/>
                        </a:solidFill>
                      </a:endParaRP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2328027"/>
                  </a:ext>
                </a:extLst>
              </a:tr>
              <a:tr h="370840">
                <a:tc>
                  <a:txBody>
                    <a:bodyPr/>
                    <a:lstStyle/>
                    <a:p>
                      <a:r>
                        <a:rPr lang="en-US" sz="1600" b="1" dirty="0" smtClean="0">
                          <a:solidFill>
                            <a:schemeClr val="tx1"/>
                          </a:solidFill>
                        </a:rPr>
                        <a:t>8</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Online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Discussion and conclusions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tx1"/>
                          </a:solidFill>
                        </a:rPr>
                        <a:t>From teacher on canvas</a:t>
                      </a:r>
                      <a:endParaRPr lang="en-US" sz="1600" b="1" dirty="0" smtClean="0">
                        <a:solidFill>
                          <a:schemeClr val="tx1"/>
                        </a:solidFill>
                      </a:endParaRP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2683530"/>
                  </a:ext>
                </a:extLst>
              </a:tr>
              <a:tr h="370840">
                <a:tc>
                  <a:txBody>
                    <a:bodyPr/>
                    <a:lstStyle/>
                    <a:p>
                      <a:r>
                        <a:rPr lang="en-US" sz="1600" b="1" dirty="0" smtClean="0">
                          <a:solidFill>
                            <a:schemeClr val="tx1"/>
                          </a:solidFill>
                        </a:rPr>
                        <a:t>9</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Online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Final submission and reading other students work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From peers,</a:t>
                      </a:r>
                      <a:r>
                        <a:rPr lang="en-US" sz="1600" b="1" baseline="0" dirty="0" smtClean="0">
                          <a:solidFill>
                            <a:schemeClr val="tx1"/>
                          </a:solidFill>
                        </a:rPr>
                        <a:t> give and get reflections and questions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0197957"/>
                  </a:ext>
                </a:extLst>
              </a:tr>
              <a:tr h="370840">
                <a:tc>
                  <a:txBody>
                    <a:bodyPr/>
                    <a:lstStyle/>
                    <a:p>
                      <a:r>
                        <a:rPr lang="en-US" sz="1600" b="1" dirty="0" smtClean="0">
                          <a:solidFill>
                            <a:schemeClr val="tx1"/>
                          </a:solidFill>
                        </a:rPr>
                        <a:t>10</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Campus</a:t>
                      </a:r>
                      <a:r>
                        <a:rPr lang="en-US" sz="1600" b="1" baseline="0" dirty="0" smtClean="0">
                          <a:solidFill>
                            <a:schemeClr val="tx1"/>
                          </a:solidFill>
                        </a:rPr>
                        <a:t> meeting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In class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Seminar discussion</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From peers</a:t>
                      </a:r>
                      <a:r>
                        <a:rPr lang="en-US" sz="1600" b="1" baseline="0" dirty="0" smtClean="0">
                          <a:solidFill>
                            <a:schemeClr val="tx1"/>
                          </a:solidFill>
                        </a:rPr>
                        <a:t> and teacher </a:t>
                      </a:r>
                      <a:endParaRPr lang="en-US" sz="16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206685"/>
                  </a:ext>
                </a:extLst>
              </a:tr>
            </a:tbl>
          </a:graphicData>
        </a:graphic>
      </p:graphicFrame>
    </p:spTree>
    <p:extLst>
      <p:ext uri="{BB962C8B-B14F-4D97-AF65-F5344CB8AC3E}">
        <p14:creationId xmlns:p14="http://schemas.microsoft.com/office/powerpoint/2010/main" val="183012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In the class room</a:t>
            </a:r>
            <a:endParaRPr lang="en-US" dirty="0"/>
          </a:p>
        </p:txBody>
      </p:sp>
      <p:pic>
        <p:nvPicPr>
          <p:cNvPr id="4" name="Platshållare för innehåll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68897" y="2286000"/>
            <a:ext cx="5030344" cy="4022725"/>
          </a:xfrm>
          <a:prstGeom prst="rect">
            <a:avLst/>
          </a:prstGeom>
        </p:spPr>
      </p:pic>
    </p:spTree>
    <p:extLst>
      <p:ext uri="{BB962C8B-B14F-4D97-AF65-F5344CB8AC3E}">
        <p14:creationId xmlns:p14="http://schemas.microsoft.com/office/powerpoint/2010/main" val="2139917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The first meeting on campus</a:t>
            </a:r>
            <a:endParaRPr lang="en-US" dirty="0"/>
          </a:p>
        </p:txBody>
      </p:sp>
      <p:pic>
        <p:nvPicPr>
          <p:cNvPr id="6" name="Platshållare för innehåll 5"/>
          <p:cNvPicPr>
            <a:picLocks noGrp="1" noChangeAspect="1"/>
          </p:cNvPicPr>
          <p:nvPr>
            <p:ph idx="1"/>
          </p:nvPr>
        </p:nvPicPr>
        <p:blipFill>
          <a:blip r:embed="rId3"/>
          <a:stretch>
            <a:fillRect/>
          </a:stretch>
        </p:blipFill>
        <p:spPr>
          <a:xfrm>
            <a:off x="2612469" y="3413789"/>
            <a:ext cx="6543389" cy="3974293"/>
          </a:xfrm>
          <a:prstGeom prst="rect">
            <a:avLst/>
          </a:prstGeom>
        </p:spPr>
      </p:pic>
      <p:sp>
        <p:nvSpPr>
          <p:cNvPr id="7" name="textruta 6"/>
          <p:cNvSpPr txBox="1"/>
          <p:nvPr/>
        </p:nvSpPr>
        <p:spPr>
          <a:xfrm>
            <a:off x="1024128" y="2084832"/>
            <a:ext cx="1865376" cy="584775"/>
          </a:xfrm>
          <a:prstGeom prst="rect">
            <a:avLst/>
          </a:prstGeom>
          <a:noFill/>
        </p:spPr>
        <p:txBody>
          <a:bodyPr wrap="square" rtlCol="0">
            <a:spAutoFit/>
          </a:bodyPr>
          <a:lstStyle/>
          <a:p>
            <a:r>
              <a:rPr lang="en-US" sz="3200" dirty="0" smtClean="0"/>
              <a:t>Drowning </a:t>
            </a:r>
            <a:endParaRPr lang="en-US" sz="3200" dirty="0"/>
          </a:p>
        </p:txBody>
      </p:sp>
      <p:sp>
        <p:nvSpPr>
          <p:cNvPr id="8" name="textruta 7"/>
          <p:cNvSpPr txBox="1"/>
          <p:nvPr/>
        </p:nvSpPr>
        <p:spPr>
          <a:xfrm>
            <a:off x="5437632" y="1912968"/>
            <a:ext cx="1950720" cy="1077218"/>
          </a:xfrm>
          <a:prstGeom prst="rect">
            <a:avLst/>
          </a:prstGeom>
          <a:noFill/>
        </p:spPr>
        <p:txBody>
          <a:bodyPr wrap="square" rtlCol="0">
            <a:spAutoFit/>
          </a:bodyPr>
          <a:lstStyle/>
          <a:p>
            <a:r>
              <a:rPr lang="en-US" sz="3200" dirty="0" smtClean="0"/>
              <a:t>Residential fires </a:t>
            </a:r>
            <a:endParaRPr lang="en-US" sz="3200" dirty="0"/>
          </a:p>
        </p:txBody>
      </p:sp>
      <p:sp>
        <p:nvSpPr>
          <p:cNvPr id="9" name="textruta 8"/>
          <p:cNvSpPr txBox="1"/>
          <p:nvPr/>
        </p:nvSpPr>
        <p:spPr>
          <a:xfrm>
            <a:off x="8961120" y="1912968"/>
            <a:ext cx="1950720" cy="584775"/>
          </a:xfrm>
          <a:prstGeom prst="rect">
            <a:avLst/>
          </a:prstGeom>
          <a:noFill/>
        </p:spPr>
        <p:txBody>
          <a:bodyPr wrap="square" rtlCol="0">
            <a:spAutoFit/>
          </a:bodyPr>
          <a:lstStyle/>
          <a:p>
            <a:r>
              <a:rPr lang="en-US" sz="3200" dirty="0" smtClean="0"/>
              <a:t>Falls </a:t>
            </a:r>
            <a:endParaRPr lang="en-US" sz="3200" dirty="0"/>
          </a:p>
        </p:txBody>
      </p:sp>
      <p:sp>
        <p:nvSpPr>
          <p:cNvPr id="12" name="textruta 11"/>
          <p:cNvSpPr txBox="1"/>
          <p:nvPr/>
        </p:nvSpPr>
        <p:spPr>
          <a:xfrm>
            <a:off x="661749" y="2907988"/>
            <a:ext cx="1950720" cy="1077218"/>
          </a:xfrm>
          <a:prstGeom prst="rect">
            <a:avLst/>
          </a:prstGeom>
          <a:noFill/>
        </p:spPr>
        <p:txBody>
          <a:bodyPr wrap="square" rtlCol="0">
            <a:spAutoFit/>
          </a:bodyPr>
          <a:lstStyle/>
          <a:p>
            <a:r>
              <a:rPr lang="en-US" sz="3200" dirty="0" smtClean="0"/>
              <a:t>Floating device </a:t>
            </a:r>
            <a:endParaRPr lang="en-US" sz="3200" dirty="0"/>
          </a:p>
        </p:txBody>
      </p:sp>
      <p:sp>
        <p:nvSpPr>
          <p:cNvPr id="13" name="textruta 12"/>
          <p:cNvSpPr txBox="1"/>
          <p:nvPr/>
        </p:nvSpPr>
        <p:spPr>
          <a:xfrm>
            <a:off x="9391221" y="2990186"/>
            <a:ext cx="1950720" cy="584775"/>
          </a:xfrm>
          <a:prstGeom prst="rect">
            <a:avLst/>
          </a:prstGeom>
          <a:noFill/>
        </p:spPr>
        <p:txBody>
          <a:bodyPr wrap="square" rtlCol="0">
            <a:spAutoFit/>
          </a:bodyPr>
          <a:lstStyle/>
          <a:p>
            <a:r>
              <a:rPr lang="en-US" sz="3200" dirty="0" smtClean="0"/>
              <a:t>Exercise </a:t>
            </a:r>
            <a:endParaRPr lang="en-US" sz="3200" dirty="0"/>
          </a:p>
        </p:txBody>
      </p:sp>
      <p:sp>
        <p:nvSpPr>
          <p:cNvPr id="14" name="textruta 13"/>
          <p:cNvSpPr txBox="1"/>
          <p:nvPr/>
        </p:nvSpPr>
        <p:spPr>
          <a:xfrm>
            <a:off x="5437632" y="3120196"/>
            <a:ext cx="1950720" cy="584775"/>
          </a:xfrm>
          <a:prstGeom prst="rect">
            <a:avLst/>
          </a:prstGeom>
          <a:noFill/>
        </p:spPr>
        <p:txBody>
          <a:bodyPr wrap="square" rtlCol="0">
            <a:spAutoFit/>
          </a:bodyPr>
          <a:lstStyle/>
          <a:p>
            <a:r>
              <a:rPr lang="en-US" sz="3200" dirty="0" smtClean="0"/>
              <a:t>Alarms</a:t>
            </a:r>
            <a:endParaRPr lang="en-US" sz="3200" dirty="0"/>
          </a:p>
        </p:txBody>
      </p:sp>
      <p:cxnSp>
        <p:nvCxnSpPr>
          <p:cNvPr id="16" name="Rak koppling 15"/>
          <p:cNvCxnSpPr/>
          <p:nvPr/>
        </p:nvCxnSpPr>
        <p:spPr>
          <a:xfrm>
            <a:off x="2603326" y="2990186"/>
            <a:ext cx="1840658" cy="995020"/>
          </a:xfrm>
          <a:prstGeom prst="line">
            <a:avLst/>
          </a:prstGeom>
        </p:spPr>
        <p:style>
          <a:lnRef idx="1">
            <a:schemeClr val="dk1"/>
          </a:lnRef>
          <a:fillRef idx="0">
            <a:schemeClr val="dk1"/>
          </a:fillRef>
          <a:effectRef idx="0">
            <a:schemeClr val="dk1"/>
          </a:effectRef>
          <a:fontRef idx="minor">
            <a:schemeClr val="tx1"/>
          </a:fontRef>
        </p:style>
      </p:cxnSp>
      <p:cxnSp>
        <p:nvCxnSpPr>
          <p:cNvPr id="17" name="Rak koppling 16"/>
          <p:cNvCxnSpPr/>
          <p:nvPr/>
        </p:nvCxnSpPr>
        <p:spPr>
          <a:xfrm flipH="1">
            <a:off x="6124755" y="2743964"/>
            <a:ext cx="486357" cy="1103417"/>
          </a:xfrm>
          <a:prstGeom prst="line">
            <a:avLst/>
          </a:prstGeom>
        </p:spPr>
        <p:style>
          <a:lnRef idx="1">
            <a:schemeClr val="dk1"/>
          </a:lnRef>
          <a:fillRef idx="0">
            <a:schemeClr val="dk1"/>
          </a:fillRef>
          <a:effectRef idx="0">
            <a:schemeClr val="dk1"/>
          </a:effectRef>
          <a:fontRef idx="minor">
            <a:schemeClr val="tx1"/>
          </a:fontRef>
        </p:style>
      </p:cxnSp>
      <p:cxnSp>
        <p:nvCxnSpPr>
          <p:cNvPr id="18" name="Rak koppling 17"/>
          <p:cNvCxnSpPr/>
          <p:nvPr/>
        </p:nvCxnSpPr>
        <p:spPr>
          <a:xfrm flipV="1">
            <a:off x="8229600" y="3211068"/>
            <a:ext cx="1043940" cy="63631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702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Online period</a:t>
            </a:r>
            <a:endParaRPr lang="en-US" dirty="0"/>
          </a:p>
        </p:txBody>
      </p:sp>
      <p:sp>
        <p:nvSpPr>
          <p:cNvPr id="3" name="Platshållare för innehåll 2"/>
          <p:cNvSpPr>
            <a:spLocks noGrp="1"/>
          </p:cNvSpPr>
          <p:nvPr>
            <p:ph idx="1"/>
          </p:nvPr>
        </p:nvSpPr>
        <p:spPr/>
        <p:txBody>
          <a:bodyPr/>
          <a:lstStyle/>
          <a:p>
            <a:r>
              <a:rPr lang="en-US" sz="2400" b="1" dirty="0" smtClean="0"/>
              <a:t>Canvas </a:t>
            </a:r>
          </a:p>
          <a:p>
            <a:r>
              <a:rPr lang="en-US" sz="2400" b="1" dirty="0" smtClean="0"/>
              <a:t>Speed grader</a:t>
            </a:r>
          </a:p>
          <a:p>
            <a:endParaRPr lang="en-US" dirty="0"/>
          </a:p>
        </p:txBody>
      </p:sp>
    </p:spTree>
    <p:extLst>
      <p:ext uri="{BB962C8B-B14F-4D97-AF65-F5344CB8AC3E}">
        <p14:creationId xmlns:p14="http://schemas.microsoft.com/office/powerpoint/2010/main" val="272507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The course </a:t>
            </a:r>
            <a:endParaRPr lang="en-US"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3719860469"/>
              </p:ext>
            </p:extLst>
          </p:nvPr>
        </p:nvGraphicFramePr>
        <p:xfrm>
          <a:off x="1024128" y="1888889"/>
          <a:ext cx="10066430" cy="4216400"/>
        </p:xfrm>
        <a:graphic>
          <a:graphicData uri="http://schemas.openxmlformats.org/drawingml/2006/table">
            <a:tbl>
              <a:tblPr firstRow="1" bandRow="1">
                <a:tableStyleId>{5C22544A-7EE6-4342-B048-85BDC9FD1C3A}</a:tableStyleId>
              </a:tblPr>
              <a:tblGrid>
                <a:gridCol w="700361">
                  <a:extLst>
                    <a:ext uri="{9D8B030D-6E8A-4147-A177-3AD203B41FA5}">
                      <a16:colId xmlns:a16="http://schemas.microsoft.com/office/drawing/2014/main" val="4130023398"/>
                    </a:ext>
                  </a:extLst>
                </a:gridCol>
                <a:gridCol w="2063740">
                  <a:extLst>
                    <a:ext uri="{9D8B030D-6E8A-4147-A177-3AD203B41FA5}">
                      <a16:colId xmlns:a16="http://schemas.microsoft.com/office/drawing/2014/main" val="1945710212"/>
                    </a:ext>
                  </a:extLst>
                </a:gridCol>
                <a:gridCol w="1606923">
                  <a:extLst>
                    <a:ext uri="{9D8B030D-6E8A-4147-A177-3AD203B41FA5}">
                      <a16:colId xmlns:a16="http://schemas.microsoft.com/office/drawing/2014/main" val="890568863"/>
                    </a:ext>
                  </a:extLst>
                </a:gridCol>
                <a:gridCol w="2821385">
                  <a:extLst>
                    <a:ext uri="{9D8B030D-6E8A-4147-A177-3AD203B41FA5}">
                      <a16:colId xmlns:a16="http://schemas.microsoft.com/office/drawing/2014/main" val="3031908173"/>
                    </a:ext>
                  </a:extLst>
                </a:gridCol>
                <a:gridCol w="2874021">
                  <a:extLst>
                    <a:ext uri="{9D8B030D-6E8A-4147-A177-3AD203B41FA5}">
                      <a16:colId xmlns:a16="http://schemas.microsoft.com/office/drawing/2014/main" val="36092823"/>
                    </a:ext>
                  </a:extLst>
                </a:gridCol>
              </a:tblGrid>
              <a:tr h="370840">
                <a:tc>
                  <a:txBody>
                    <a:bodyPr/>
                    <a:lstStyle/>
                    <a:p>
                      <a:r>
                        <a:rPr lang="en-US" sz="1600" b="1" dirty="0" smtClean="0">
                          <a:solidFill>
                            <a:schemeClr val="tx1"/>
                          </a:solidFill>
                        </a:rPr>
                        <a:t>Week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Learning</a:t>
                      </a:r>
                      <a:r>
                        <a:rPr lang="en-US" sz="1600" b="1" baseline="0" dirty="0" smtClean="0">
                          <a:solidFill>
                            <a:schemeClr val="tx1"/>
                          </a:solidFill>
                        </a:rPr>
                        <a:t> environment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When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Task within the project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Personal feedback/feed forward</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7744037"/>
                  </a:ext>
                </a:extLst>
              </a:tr>
              <a:tr h="370840">
                <a:tc>
                  <a:txBody>
                    <a:bodyPr/>
                    <a:lstStyle/>
                    <a:p>
                      <a:r>
                        <a:rPr lang="en-US" sz="1600" b="1" dirty="0" smtClean="0">
                          <a:solidFill>
                            <a:schemeClr val="tx1"/>
                          </a:solidFill>
                        </a:rPr>
                        <a:t>1</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Campus</a:t>
                      </a:r>
                      <a:r>
                        <a:rPr lang="en-US" sz="1600" b="1" baseline="0" dirty="0" smtClean="0">
                          <a:solidFill>
                            <a:schemeClr val="tx1"/>
                          </a:solidFill>
                        </a:rPr>
                        <a:t> meeting</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During</a:t>
                      </a:r>
                      <a:r>
                        <a:rPr lang="en-US" sz="1600" b="1" baseline="0" dirty="0" smtClean="0">
                          <a:solidFill>
                            <a:schemeClr val="tx1"/>
                          </a:solidFill>
                        </a:rPr>
                        <a:t> class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Choosing</a:t>
                      </a:r>
                      <a:r>
                        <a:rPr lang="en-US" sz="1600" b="1" baseline="0" dirty="0" smtClean="0">
                          <a:solidFill>
                            <a:schemeClr val="tx1"/>
                          </a:solidFill>
                        </a:rPr>
                        <a:t> subject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solidFill>
                            <a:schemeClr val="tx1"/>
                          </a:solidFill>
                        </a:rPr>
                        <a:t>In</a:t>
                      </a:r>
                      <a:r>
                        <a:rPr lang="en-US" sz="1600" b="1" baseline="0" dirty="0" smtClean="0">
                          <a:solidFill>
                            <a:schemeClr val="tx1"/>
                          </a:solidFill>
                        </a:rPr>
                        <a:t> class </a:t>
                      </a:r>
                      <a:r>
                        <a:rPr lang="en-US" sz="1600" b="1" dirty="0" smtClean="0">
                          <a:solidFill>
                            <a:schemeClr val="tx1"/>
                          </a:solidFill>
                        </a:rPr>
                        <a:t>form teacher and peers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2782666"/>
                  </a:ext>
                </a:extLst>
              </a:tr>
              <a:tr h="370840">
                <a:tc>
                  <a:txBody>
                    <a:bodyPr/>
                    <a:lstStyle/>
                    <a:p>
                      <a:r>
                        <a:rPr lang="en-US" sz="1600" b="1" dirty="0" smtClean="0">
                          <a:solidFill>
                            <a:schemeClr val="tx1"/>
                          </a:solidFill>
                        </a:rPr>
                        <a:t>2-3</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Online,</a:t>
                      </a:r>
                      <a:r>
                        <a:rPr lang="en-US" sz="1600" b="1" baseline="0" dirty="0" smtClean="0">
                          <a:solidFill>
                            <a:schemeClr val="tx1"/>
                          </a:solidFill>
                        </a:rPr>
                        <a:t> low tech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At home</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Needs assessment, program theory</a:t>
                      </a:r>
                      <a:r>
                        <a:rPr lang="en-US" sz="1600" b="1" baseline="0" dirty="0" smtClean="0">
                          <a:solidFill>
                            <a:schemeClr val="tx1"/>
                          </a:solidFill>
                        </a:rPr>
                        <a:t>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baseline="0" dirty="0" smtClean="0">
                          <a:solidFill>
                            <a:schemeClr val="tx1"/>
                          </a:solidFill>
                        </a:rPr>
                        <a:t>From teacher on canvas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extLst>
                  <a:ext uri="{0D108BD9-81ED-4DB2-BD59-A6C34878D82A}">
                    <a16:rowId xmlns:a16="http://schemas.microsoft.com/office/drawing/2014/main" val="1314796796"/>
                  </a:ext>
                </a:extLst>
              </a:tr>
              <a:tr h="370840">
                <a:tc>
                  <a:txBody>
                    <a:bodyPr/>
                    <a:lstStyle/>
                    <a:p>
                      <a:r>
                        <a:rPr lang="en-US" sz="1600" b="1" dirty="0" smtClean="0">
                          <a:solidFill>
                            <a:schemeClr val="tx1"/>
                          </a:solidFill>
                        </a:rPr>
                        <a:t>4-5</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Online</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Practical implications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tx1"/>
                          </a:solidFill>
                        </a:rPr>
                        <a:t>From teacher on canvas</a:t>
                      </a:r>
                      <a:endParaRPr lang="en-US" sz="1600" b="1" dirty="0" smtClean="0">
                        <a:solidFill>
                          <a:schemeClr val="tx1"/>
                        </a:solidFill>
                      </a:endParaRP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extLst>
                  <a:ext uri="{0D108BD9-81ED-4DB2-BD59-A6C34878D82A}">
                    <a16:rowId xmlns:a16="http://schemas.microsoft.com/office/drawing/2014/main" val="3724224335"/>
                  </a:ext>
                </a:extLst>
              </a:tr>
              <a:tr h="370840">
                <a:tc>
                  <a:txBody>
                    <a:bodyPr/>
                    <a:lstStyle/>
                    <a:p>
                      <a:r>
                        <a:rPr lang="en-US" sz="1600" b="1" dirty="0" smtClean="0">
                          <a:solidFill>
                            <a:schemeClr val="tx1"/>
                          </a:solidFill>
                        </a:rPr>
                        <a:t>6-7</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Online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Evaluation plan</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tx1"/>
                          </a:solidFill>
                        </a:rPr>
                        <a:t>From teacher on canvas</a:t>
                      </a:r>
                      <a:endParaRPr lang="en-US" sz="1600" b="1" dirty="0" smtClean="0">
                        <a:solidFill>
                          <a:schemeClr val="tx1"/>
                        </a:solidFill>
                      </a:endParaRP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extLst>
                  <a:ext uri="{0D108BD9-81ED-4DB2-BD59-A6C34878D82A}">
                    <a16:rowId xmlns:a16="http://schemas.microsoft.com/office/drawing/2014/main" val="702328027"/>
                  </a:ext>
                </a:extLst>
              </a:tr>
              <a:tr h="370840">
                <a:tc>
                  <a:txBody>
                    <a:bodyPr/>
                    <a:lstStyle/>
                    <a:p>
                      <a:r>
                        <a:rPr lang="en-US" sz="1600" b="1" dirty="0" smtClean="0">
                          <a:solidFill>
                            <a:schemeClr val="tx1"/>
                          </a:solidFill>
                        </a:rPr>
                        <a:t>8</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Online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Discussion and conclusions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tx1"/>
                          </a:solidFill>
                        </a:rPr>
                        <a:t>From teacher on canvas</a:t>
                      </a:r>
                      <a:endParaRPr lang="en-US" sz="1600" b="1" dirty="0" smtClean="0">
                        <a:solidFill>
                          <a:schemeClr val="tx1"/>
                        </a:solidFill>
                      </a:endParaRP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extLst>
                  <a:ext uri="{0D108BD9-81ED-4DB2-BD59-A6C34878D82A}">
                    <a16:rowId xmlns:a16="http://schemas.microsoft.com/office/drawing/2014/main" val="722683530"/>
                  </a:ext>
                </a:extLst>
              </a:tr>
              <a:tr h="370840">
                <a:tc>
                  <a:txBody>
                    <a:bodyPr/>
                    <a:lstStyle/>
                    <a:p>
                      <a:r>
                        <a:rPr lang="en-US" sz="1600" b="1" dirty="0" smtClean="0">
                          <a:solidFill>
                            <a:schemeClr val="tx1"/>
                          </a:solidFill>
                        </a:rPr>
                        <a:t>9</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Online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At home</a:t>
                      </a:r>
                    </a:p>
                    <a:p>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Final submission and reading other students work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tc>
                  <a:txBody>
                    <a:bodyPr/>
                    <a:lstStyle/>
                    <a:p>
                      <a:r>
                        <a:rPr lang="en-US" sz="1600" b="1" dirty="0" smtClean="0">
                          <a:solidFill>
                            <a:schemeClr val="tx1"/>
                          </a:solidFill>
                        </a:rPr>
                        <a:t>From peers,</a:t>
                      </a:r>
                      <a:r>
                        <a:rPr lang="en-US" sz="1600" b="1" baseline="0" dirty="0" smtClean="0">
                          <a:solidFill>
                            <a:schemeClr val="tx1"/>
                          </a:solidFill>
                        </a:rPr>
                        <a:t> give and get reflections and questions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lumOff val="50000"/>
                      </a:schemeClr>
                    </a:solidFill>
                  </a:tcPr>
                </a:tc>
                <a:extLst>
                  <a:ext uri="{0D108BD9-81ED-4DB2-BD59-A6C34878D82A}">
                    <a16:rowId xmlns:a16="http://schemas.microsoft.com/office/drawing/2014/main" val="2570197957"/>
                  </a:ext>
                </a:extLst>
              </a:tr>
              <a:tr h="370840">
                <a:tc>
                  <a:txBody>
                    <a:bodyPr/>
                    <a:lstStyle/>
                    <a:p>
                      <a:r>
                        <a:rPr lang="en-US" sz="1600" b="1" dirty="0" smtClean="0">
                          <a:solidFill>
                            <a:schemeClr val="tx1"/>
                          </a:solidFill>
                        </a:rPr>
                        <a:t>10</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Campus</a:t>
                      </a:r>
                      <a:r>
                        <a:rPr lang="en-US" sz="1600" b="1" baseline="0" dirty="0" smtClean="0">
                          <a:solidFill>
                            <a:schemeClr val="tx1"/>
                          </a:solidFill>
                        </a:rPr>
                        <a:t> meeting </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In class</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solidFill>
                            <a:schemeClr val="tx1"/>
                          </a:solidFill>
                        </a:rPr>
                        <a:t>Seminar discussion</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From peers</a:t>
                      </a:r>
                      <a:r>
                        <a:rPr lang="en-US" sz="1600" b="1" baseline="0" dirty="0" smtClean="0">
                          <a:solidFill>
                            <a:schemeClr val="tx1"/>
                          </a:solidFill>
                        </a:rPr>
                        <a:t> and teacher </a:t>
                      </a:r>
                      <a:endParaRPr lang="en-US" sz="16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206685"/>
                  </a:ext>
                </a:extLst>
              </a:tr>
            </a:tbl>
          </a:graphicData>
        </a:graphic>
      </p:graphicFrame>
    </p:spTree>
    <p:extLst>
      <p:ext uri="{BB962C8B-B14F-4D97-AF65-F5344CB8AC3E}">
        <p14:creationId xmlns:p14="http://schemas.microsoft.com/office/powerpoint/2010/main" val="109649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Before campus</a:t>
            </a:r>
            <a:endParaRPr lang="en-US" dirty="0"/>
          </a:p>
        </p:txBody>
      </p:sp>
      <p:pic>
        <p:nvPicPr>
          <p:cNvPr id="6" name="Platshållare för innehåll 5"/>
          <p:cNvPicPr>
            <a:picLocks noGrp="1" noChangeAspect="1"/>
          </p:cNvPicPr>
          <p:nvPr>
            <p:ph idx="1"/>
          </p:nvPr>
        </p:nvPicPr>
        <p:blipFill>
          <a:blip r:embed="rId3"/>
          <a:stretch>
            <a:fillRect/>
          </a:stretch>
        </p:blipFill>
        <p:spPr>
          <a:xfrm>
            <a:off x="2612469" y="3413789"/>
            <a:ext cx="6543389" cy="3974293"/>
          </a:xfrm>
          <a:prstGeom prst="rect">
            <a:avLst/>
          </a:prstGeom>
        </p:spPr>
      </p:pic>
      <p:sp>
        <p:nvSpPr>
          <p:cNvPr id="7" name="textruta 6"/>
          <p:cNvSpPr txBox="1"/>
          <p:nvPr/>
        </p:nvSpPr>
        <p:spPr>
          <a:xfrm>
            <a:off x="1024128" y="2084832"/>
            <a:ext cx="1865376" cy="584775"/>
          </a:xfrm>
          <a:prstGeom prst="rect">
            <a:avLst/>
          </a:prstGeom>
          <a:noFill/>
        </p:spPr>
        <p:txBody>
          <a:bodyPr wrap="square" rtlCol="0">
            <a:spAutoFit/>
          </a:bodyPr>
          <a:lstStyle/>
          <a:p>
            <a:r>
              <a:rPr lang="en-US" sz="3200" dirty="0" smtClean="0"/>
              <a:t>Drowning </a:t>
            </a:r>
            <a:endParaRPr lang="en-US" sz="3200" dirty="0"/>
          </a:p>
        </p:txBody>
      </p:sp>
      <p:sp>
        <p:nvSpPr>
          <p:cNvPr id="8" name="textruta 7"/>
          <p:cNvSpPr txBox="1"/>
          <p:nvPr/>
        </p:nvSpPr>
        <p:spPr>
          <a:xfrm>
            <a:off x="5437632" y="1912968"/>
            <a:ext cx="1950720" cy="1077218"/>
          </a:xfrm>
          <a:prstGeom prst="rect">
            <a:avLst/>
          </a:prstGeom>
          <a:noFill/>
        </p:spPr>
        <p:txBody>
          <a:bodyPr wrap="square" rtlCol="0">
            <a:spAutoFit/>
          </a:bodyPr>
          <a:lstStyle/>
          <a:p>
            <a:r>
              <a:rPr lang="en-US" sz="3200" dirty="0" smtClean="0"/>
              <a:t>Residential fires </a:t>
            </a:r>
            <a:endParaRPr lang="en-US" sz="3200" dirty="0"/>
          </a:p>
        </p:txBody>
      </p:sp>
      <p:sp>
        <p:nvSpPr>
          <p:cNvPr id="9" name="textruta 8"/>
          <p:cNvSpPr txBox="1"/>
          <p:nvPr/>
        </p:nvSpPr>
        <p:spPr>
          <a:xfrm>
            <a:off x="8961120" y="1912968"/>
            <a:ext cx="1950720" cy="584775"/>
          </a:xfrm>
          <a:prstGeom prst="rect">
            <a:avLst/>
          </a:prstGeom>
          <a:noFill/>
        </p:spPr>
        <p:txBody>
          <a:bodyPr wrap="square" rtlCol="0">
            <a:spAutoFit/>
          </a:bodyPr>
          <a:lstStyle/>
          <a:p>
            <a:r>
              <a:rPr lang="en-US" sz="3200" dirty="0" smtClean="0"/>
              <a:t>Falls </a:t>
            </a:r>
            <a:endParaRPr lang="en-US" sz="3200" dirty="0"/>
          </a:p>
        </p:txBody>
      </p:sp>
      <p:sp>
        <p:nvSpPr>
          <p:cNvPr id="12" name="textruta 11"/>
          <p:cNvSpPr txBox="1"/>
          <p:nvPr/>
        </p:nvSpPr>
        <p:spPr>
          <a:xfrm>
            <a:off x="661749" y="2907988"/>
            <a:ext cx="1950720" cy="1077218"/>
          </a:xfrm>
          <a:prstGeom prst="rect">
            <a:avLst/>
          </a:prstGeom>
          <a:noFill/>
        </p:spPr>
        <p:txBody>
          <a:bodyPr wrap="square" rtlCol="0">
            <a:spAutoFit/>
          </a:bodyPr>
          <a:lstStyle/>
          <a:p>
            <a:r>
              <a:rPr lang="en-US" sz="3200" dirty="0" smtClean="0"/>
              <a:t>Floating device </a:t>
            </a:r>
            <a:endParaRPr lang="en-US" sz="3200" dirty="0"/>
          </a:p>
        </p:txBody>
      </p:sp>
      <p:sp>
        <p:nvSpPr>
          <p:cNvPr id="13" name="textruta 12"/>
          <p:cNvSpPr txBox="1"/>
          <p:nvPr/>
        </p:nvSpPr>
        <p:spPr>
          <a:xfrm>
            <a:off x="9391221" y="2990186"/>
            <a:ext cx="1950720" cy="584775"/>
          </a:xfrm>
          <a:prstGeom prst="rect">
            <a:avLst/>
          </a:prstGeom>
          <a:noFill/>
        </p:spPr>
        <p:txBody>
          <a:bodyPr wrap="square" rtlCol="0">
            <a:spAutoFit/>
          </a:bodyPr>
          <a:lstStyle/>
          <a:p>
            <a:r>
              <a:rPr lang="en-US" sz="3200" dirty="0" smtClean="0"/>
              <a:t>Exercise </a:t>
            </a:r>
            <a:endParaRPr lang="en-US" sz="3200" dirty="0"/>
          </a:p>
        </p:txBody>
      </p:sp>
      <p:sp>
        <p:nvSpPr>
          <p:cNvPr id="14" name="textruta 13"/>
          <p:cNvSpPr txBox="1"/>
          <p:nvPr/>
        </p:nvSpPr>
        <p:spPr>
          <a:xfrm>
            <a:off x="5437632" y="3120196"/>
            <a:ext cx="1950720" cy="584775"/>
          </a:xfrm>
          <a:prstGeom prst="rect">
            <a:avLst/>
          </a:prstGeom>
          <a:noFill/>
        </p:spPr>
        <p:txBody>
          <a:bodyPr wrap="square" rtlCol="0">
            <a:spAutoFit/>
          </a:bodyPr>
          <a:lstStyle/>
          <a:p>
            <a:r>
              <a:rPr lang="en-US" sz="3200" dirty="0" smtClean="0"/>
              <a:t>Alarms</a:t>
            </a:r>
            <a:endParaRPr lang="en-US" sz="3200" dirty="0"/>
          </a:p>
        </p:txBody>
      </p:sp>
      <p:cxnSp>
        <p:nvCxnSpPr>
          <p:cNvPr id="16" name="Rak koppling 15"/>
          <p:cNvCxnSpPr/>
          <p:nvPr/>
        </p:nvCxnSpPr>
        <p:spPr>
          <a:xfrm>
            <a:off x="2603326" y="2990186"/>
            <a:ext cx="1840658" cy="995020"/>
          </a:xfrm>
          <a:prstGeom prst="line">
            <a:avLst/>
          </a:prstGeom>
        </p:spPr>
        <p:style>
          <a:lnRef idx="1">
            <a:schemeClr val="dk1"/>
          </a:lnRef>
          <a:fillRef idx="0">
            <a:schemeClr val="dk1"/>
          </a:fillRef>
          <a:effectRef idx="0">
            <a:schemeClr val="dk1"/>
          </a:effectRef>
          <a:fontRef idx="minor">
            <a:schemeClr val="tx1"/>
          </a:fontRef>
        </p:style>
      </p:cxnSp>
      <p:cxnSp>
        <p:nvCxnSpPr>
          <p:cNvPr id="17" name="Rak koppling 16"/>
          <p:cNvCxnSpPr/>
          <p:nvPr/>
        </p:nvCxnSpPr>
        <p:spPr>
          <a:xfrm flipH="1">
            <a:off x="6198712" y="2743964"/>
            <a:ext cx="412400" cy="1347118"/>
          </a:xfrm>
          <a:prstGeom prst="line">
            <a:avLst/>
          </a:prstGeom>
        </p:spPr>
        <p:style>
          <a:lnRef idx="1">
            <a:schemeClr val="dk1"/>
          </a:lnRef>
          <a:fillRef idx="0">
            <a:schemeClr val="dk1"/>
          </a:fillRef>
          <a:effectRef idx="0">
            <a:schemeClr val="dk1"/>
          </a:effectRef>
          <a:fontRef idx="minor">
            <a:schemeClr val="tx1"/>
          </a:fontRef>
        </p:style>
      </p:cxnSp>
      <p:cxnSp>
        <p:nvCxnSpPr>
          <p:cNvPr id="18" name="Rak koppling 17"/>
          <p:cNvCxnSpPr/>
          <p:nvPr/>
        </p:nvCxnSpPr>
        <p:spPr>
          <a:xfrm flipV="1">
            <a:off x="8579024" y="3211068"/>
            <a:ext cx="694516" cy="659132"/>
          </a:xfrm>
          <a:prstGeom prst="line">
            <a:avLst/>
          </a:prstGeom>
        </p:spPr>
        <p:style>
          <a:lnRef idx="1">
            <a:schemeClr val="dk1"/>
          </a:lnRef>
          <a:fillRef idx="0">
            <a:schemeClr val="dk1"/>
          </a:fillRef>
          <a:effectRef idx="0">
            <a:schemeClr val="dk1"/>
          </a:effectRef>
          <a:fontRef idx="minor">
            <a:schemeClr val="tx1"/>
          </a:fontRef>
        </p:style>
      </p:cxnSp>
      <p:cxnSp>
        <p:nvCxnSpPr>
          <p:cNvPr id="4" name="Rak koppling 3"/>
          <p:cNvCxnSpPr/>
          <p:nvPr/>
        </p:nvCxnSpPr>
        <p:spPr>
          <a:xfrm flipV="1">
            <a:off x="4658264" y="2907988"/>
            <a:ext cx="4497594" cy="1077218"/>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Rak koppling 14"/>
          <p:cNvCxnSpPr/>
          <p:nvPr/>
        </p:nvCxnSpPr>
        <p:spPr>
          <a:xfrm>
            <a:off x="2896394" y="2611867"/>
            <a:ext cx="2785078" cy="1258333"/>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Rak koppling 18"/>
          <p:cNvCxnSpPr/>
          <p:nvPr/>
        </p:nvCxnSpPr>
        <p:spPr>
          <a:xfrm flipH="1" flipV="1">
            <a:off x="6611112" y="2907988"/>
            <a:ext cx="1372576" cy="1077218"/>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2234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Final meeting </a:t>
            </a:r>
            <a:endParaRPr lang="en-US" dirty="0"/>
          </a:p>
        </p:txBody>
      </p:sp>
      <p:pic>
        <p:nvPicPr>
          <p:cNvPr id="6" name="Platshållare för innehåll 5"/>
          <p:cNvPicPr>
            <a:picLocks noGrp="1" noChangeAspect="1"/>
          </p:cNvPicPr>
          <p:nvPr>
            <p:ph idx="1"/>
          </p:nvPr>
        </p:nvPicPr>
        <p:blipFill>
          <a:blip r:embed="rId3"/>
          <a:stretch>
            <a:fillRect/>
          </a:stretch>
        </p:blipFill>
        <p:spPr>
          <a:xfrm>
            <a:off x="2847832" y="2205355"/>
            <a:ext cx="6543389" cy="3974293"/>
          </a:xfrm>
          <a:prstGeom prst="rect">
            <a:avLst/>
          </a:prstGeom>
        </p:spPr>
      </p:pic>
    </p:spTree>
    <p:extLst>
      <p:ext uri="{BB962C8B-B14F-4D97-AF65-F5344CB8AC3E}">
        <p14:creationId xmlns:p14="http://schemas.microsoft.com/office/powerpoint/2010/main" val="1107328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2619</TotalTime>
  <Words>960</Words>
  <Application>Microsoft Office PowerPoint</Application>
  <PresentationFormat>Bredbild</PresentationFormat>
  <Paragraphs>146</Paragraphs>
  <Slides>9</Slides>
  <Notes>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Calibri</vt:lpstr>
      <vt:lpstr>Tw Cen MT</vt:lpstr>
      <vt:lpstr>Tw Cen MT Condensed</vt:lpstr>
      <vt:lpstr>Wingdings 3</vt:lpstr>
      <vt:lpstr>Integral</vt:lpstr>
      <vt:lpstr>Learning environments – digital and in the class room</vt:lpstr>
      <vt:lpstr>Human Safety III: Societal safety promotion</vt:lpstr>
      <vt:lpstr>The course </vt:lpstr>
      <vt:lpstr>In the class room</vt:lpstr>
      <vt:lpstr>The first meeting on campus</vt:lpstr>
      <vt:lpstr>Online period</vt:lpstr>
      <vt:lpstr>The course </vt:lpstr>
      <vt:lpstr>Before campus</vt:lpstr>
      <vt:lpstr>Final meeting </vt:lpstr>
    </vt:vector>
  </TitlesOfParts>
  <Company>Karlstads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environments – digital and in the class room</dc:title>
  <dc:creator>Johanna Gustavsson</dc:creator>
  <cp:lastModifiedBy>Johanna Gustavsson</cp:lastModifiedBy>
  <cp:revision>23</cp:revision>
  <dcterms:created xsi:type="dcterms:W3CDTF">2019-03-09T10:52:58Z</dcterms:created>
  <dcterms:modified xsi:type="dcterms:W3CDTF">2019-03-11T06:32:11Z</dcterms:modified>
</cp:coreProperties>
</file>